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6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8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notesSlides/notesSlide9.xml" ContentType="application/vnd.openxmlformats-officedocument.presentationml.notesSlid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notesSlides/notesSlide10.xml" ContentType="application/vnd.openxmlformats-officedocument.presentationml.notesSlide+xml"/>
  <Override PartName="/ppt/charts/chart18.xml" ContentType="application/vnd.openxmlformats-officedocument.drawingml.chart+xml"/>
  <Override PartName="/ppt/theme/themeOverride1.xml" ContentType="application/vnd.openxmlformats-officedocument.themeOverride+xml"/>
  <Override PartName="/ppt/charts/chart19.xml" ContentType="application/vnd.openxmlformats-officedocument.drawingml.chart+xml"/>
  <Override PartName="/ppt/notesSlides/notesSlide11.xml" ContentType="application/vnd.openxmlformats-officedocument.presentationml.notesSlide+xml"/>
  <Override PartName="/ppt/charts/chart20.xml" ContentType="application/vnd.openxmlformats-officedocument.drawingml.chart+xml"/>
  <Override PartName="/ppt/theme/themeOverride2.xml" ContentType="application/vnd.openxmlformats-officedocument.themeOverride+xml"/>
  <Override PartName="/ppt/notesSlides/notesSlide12.xml" ContentType="application/vnd.openxmlformats-officedocument.presentationml.notesSlide+xml"/>
  <Override PartName="/ppt/charts/chart21.xml" ContentType="application/vnd.openxmlformats-officedocument.drawingml.chart+xml"/>
  <Override PartName="/ppt/theme/themeOverride3.xml" ContentType="application/vnd.openxmlformats-officedocument.themeOverride+xml"/>
  <Override PartName="/ppt/charts/chart22.xml" ContentType="application/vnd.openxmlformats-officedocument.drawingml.chart+xml"/>
  <Override PartName="/ppt/notesSlides/notesSlide13.xml" ContentType="application/vnd.openxmlformats-officedocument.presentationml.notesSlide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notesSlides/notesSlide14.xml" ContentType="application/vnd.openxmlformats-officedocument.presentationml.notesSlide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theme/themeOverride4.xml" ContentType="application/vnd.openxmlformats-officedocument.themeOverride+xml"/>
  <Override PartName="/ppt/notesSlides/notesSlide15.xml" ContentType="application/vnd.openxmlformats-officedocument.presentationml.notesSlide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theme/themeOverride5.xml" ContentType="application/vnd.openxmlformats-officedocument.themeOverride+xml"/>
  <Override PartName="/ppt/notesSlides/notesSlide16.xml" ContentType="application/vnd.openxmlformats-officedocument.presentationml.notesSlide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theme/themeOverride6.xml" ContentType="application/vnd.openxmlformats-officedocument.themeOverride+xml"/>
  <Override PartName="/ppt/notesSlides/notesSlide17.xml" ContentType="application/vnd.openxmlformats-officedocument.presentationml.notesSlide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theme/themeOverride7.xml" ContentType="application/vnd.openxmlformats-officedocument.themeOverride+xml"/>
  <Override PartName="/ppt/notesSlides/notesSlide18.xml" ContentType="application/vnd.openxmlformats-officedocument.presentationml.notesSlide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theme/themeOverride8.xml" ContentType="application/vnd.openxmlformats-officedocument.themeOverride+xml"/>
  <Override PartName="/ppt/notesSlides/notesSlide19.xml" ContentType="application/vnd.openxmlformats-officedocument.presentationml.notesSlide+xml"/>
  <Override PartName="/ppt/charts/chart35.xml" ContentType="application/vnd.openxmlformats-officedocument.drawingml.chart+xml"/>
  <Override PartName="/ppt/theme/themeOverride9.xml" ContentType="application/vnd.openxmlformats-officedocument.themeOverride+xml"/>
  <Override PartName="/ppt/charts/chart36.xml" ContentType="application/vnd.openxmlformats-officedocument.drawingml.chart+xml"/>
  <Override PartName="/ppt/theme/themeOverride10.xml" ContentType="application/vnd.openxmlformats-officedocument.themeOverride+xml"/>
  <Override PartName="/ppt/notesSlides/notesSlide20.xml" ContentType="application/vnd.openxmlformats-officedocument.presentationml.notesSlide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theme/themeOverride11.xml" ContentType="application/vnd.openxmlformats-officedocument.themeOverride+xml"/>
  <Override PartName="/ppt/notesSlides/notesSlide21.xml" ContentType="application/vnd.openxmlformats-officedocument.presentationml.notesSlide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theme/themeOverride1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8.xml" ContentType="application/vnd.ms-office.chartcolorstyle+xml"/>
  <Override PartName="/ppt/charts/style8.xml" ContentType="application/vnd.ms-office.chartstyle+xml"/>
  <Override PartName="/ppt/charts/colors9.xml" ContentType="application/vnd.ms-office.chartcolorstyle+xml"/>
  <Override PartName="/ppt/charts/style9.xml" ContentType="application/vnd.ms-office.chartstyle+xml"/>
  <Override PartName="/ppt/charts/colors11.xml" ContentType="application/vnd.ms-office.chartcolorstyle+xml"/>
  <Override PartName="/ppt/charts/style11.xml" ContentType="application/vnd.ms-office.chartstyle+xml"/>
  <Override PartName="/ppt/charts/colors12.xml" ContentType="application/vnd.ms-office.chartcolorstyle+xml"/>
  <Override PartName="/ppt/charts/style12.xml" ContentType="application/vnd.ms-office.chartstyle+xml"/>
  <Override PartName="/ppt/charts/colors14.xml" ContentType="application/vnd.ms-office.chartcolorstyle+xml"/>
  <Override PartName="/ppt/charts/style14.xml" ContentType="application/vnd.ms-office.chartstyle+xml"/>
  <Override PartName="/ppt/charts/colors15.xml" ContentType="application/vnd.ms-office.chartcolorstyle+xml"/>
  <Override PartName="/ppt/charts/style15.xml" ContentType="application/vnd.ms-office.chartstyle+xml"/>
  <Override PartName="/ppt/charts/colors17.xml" ContentType="application/vnd.ms-office.chartcolorstyle+xml"/>
  <Override PartName="/ppt/charts/style17.xml" ContentType="application/vnd.ms-office.chartstyle+xml"/>
  <Override PartName="/ppt/charts/colors18.xml" ContentType="application/vnd.ms-office.chartcolorstyle+xml"/>
  <Override PartName="/ppt/charts/style18.xml" ContentType="application/vnd.ms-office.chartstyle+xml"/>
  <Override PartName="/ppt/charts/colors20.xml" ContentType="application/vnd.ms-office.chartcolorstyle+xml"/>
  <Override PartName="/ppt/charts/style20.xml" ContentType="application/vnd.ms-office.chartstyle+xml"/>
  <Override PartName="/ppt/charts/colors21.xml" ContentType="application/vnd.ms-office.chartcolorstyle+xml"/>
  <Override PartName="/ppt/charts/style21.xml" ContentType="application/vnd.ms-office.chartstyle+xml"/>
  <Override PartName="/ppt/charts/colors23.xml" ContentType="application/vnd.ms-office.chartcolorstyle+xml"/>
  <Override PartName="/ppt/charts/style23.xml" ContentType="application/vnd.ms-office.chartstyle+xml"/>
  <Override PartName="/ppt/charts/colors24.xml" ContentType="application/vnd.ms-office.chartcolorstyle+xml"/>
  <Override PartName="/ppt/charts/style24.xml" ContentType="application/vnd.ms-office.chartstyle+xml"/>
  <Override PartName="/ppt/charts/colors26.xml" ContentType="application/vnd.ms-office.chartcolorstyle+xml"/>
  <Override PartName="/ppt/charts/style26.xml" ContentType="application/vnd.ms-office.chartstyle+xml"/>
  <Override PartName="/ppt/charts/colors27.xml" ContentType="application/vnd.ms-office.chartcolorstyle+xml"/>
  <Override PartName="/ppt/charts/style27.xml" ContentType="application/vnd.ms-office.chartstyle+xml"/>
  <Override PartName="/ppt/charts/colors29.xml" ContentType="application/vnd.ms-office.chartcolorstyle+xml"/>
  <Override PartName="/ppt/charts/style29.xml" ContentType="application/vnd.ms-office.chartstyle+xml"/>
  <Override PartName="/ppt/charts/colors31.xml" ContentType="application/vnd.ms-office.chartcolorstyle+xml"/>
  <Override PartName="/ppt/charts/style31.xml" ContentType="application/vnd.ms-office.chartstyle+xml"/>
  <Override PartName="/ppt/charts/colors32.xml" ContentType="application/vnd.ms-office.chartcolorstyle+xml"/>
  <Override PartName="/ppt/charts/style32.xml" ContentType="application/vnd.ms-office.chartstyle+xml"/>
  <Override PartName="/ppt/charts/colors34.xml" ContentType="application/vnd.ms-office.chartcolorstyle+xml"/>
  <Override PartName="/ppt/charts/style34.xml" ContentType="application/vnd.ms-office.chartstyle+xml"/>
  <Override PartName="/ppt/charts/colors35.xml" ContentType="application/vnd.ms-office.chartcolorstyle+xml"/>
  <Override PartName="/ppt/charts/style35.xml" ContentType="application/vnd.ms-office.chartstyle+xml"/>
  <Override PartName="/ppt/charts/colors37.xml" ContentType="application/vnd.ms-office.chartcolorstyle+xml"/>
  <Override PartName="/ppt/charts/style37.xml" ContentType="application/vnd.ms-office.chartstyle+xml"/>
  <Override PartName="/ppt/charts/colors38.xml" ContentType="application/vnd.ms-office.chartcolorstyle+xml"/>
  <Override PartName="/ppt/charts/style38.xml" ContentType="application/vnd.ms-office.chartstyle+xml"/>
  <Override PartName="/ppt/charts/colors40.xml" ContentType="application/vnd.ms-office.chartcolorstyle+xml"/>
  <Override PartName="/ppt/charts/style40.xml" ContentType="application/vnd.ms-office.chartstyle+xml"/>
  <Override PartName="/ppt/charts/colors41.xml" ContentType="application/vnd.ms-office.chartcolorstyle+xml"/>
  <Override PartName="/ppt/charts/style41.xml" ContentType="application/vnd.ms-office.chartstyle+xml"/>
  <Override PartName="/ppt/charts/colors43.xml" ContentType="application/vnd.ms-office.chartcolorstyle+xml"/>
  <Override PartName="/ppt/charts/style43.xml" ContentType="application/vnd.ms-office.chartstyle+xml"/>
  <Override PartName="/ppt/charts/colors44.xml" ContentType="application/vnd.ms-office.chartcolorstyle+xml"/>
  <Override PartName="/ppt/charts/style44.xml" ContentType="application/vnd.ms-office.chartstyle+xml"/>
  <Override PartName="/ppt/charts/colors50.xml" ContentType="application/vnd.ms-office.chartcolorstyle+xml"/>
  <Override PartName="/ppt/charts/style50.xml" ContentType="application/vnd.ms-office.chartstyle+xml"/>
  <Override PartName="/ppt/charts/colors51.xml" ContentType="application/vnd.ms-office.chartcolorstyle+xml"/>
  <Override PartName="/ppt/charts/style51.xml" ContentType="application/vnd.ms-office.chartstyle+xml"/>
  <Override PartName="/ppt/charts/colors53.xml" ContentType="application/vnd.ms-office.chartcolorstyle+xml"/>
  <Override PartName="/ppt/charts/style53.xml" ContentType="application/vnd.ms-office.chartstyle+xml"/>
  <Override PartName="/ppt/charts/colors54.xml" ContentType="application/vnd.ms-office.chartcolorstyle+xml"/>
  <Override PartName="/ppt/charts/style54.xml" ContentType="application/vnd.ms-office.chartstyle+xml"/>
  <Override PartName="/ppt/charts/colors56.xml" ContentType="application/vnd.ms-office.chartcolorstyle+xml"/>
  <Override PartName="/ppt/charts/style56.xml" ContentType="application/vnd.ms-office.chartstyle+xml"/>
  <Override PartName="/ppt/charts/colors57.xml" ContentType="application/vnd.ms-office.chartcolorstyle+xml"/>
  <Override PartName="/ppt/charts/style57.xml" ContentType="application/vnd.ms-office.chartstyle+xml"/>
  <Override PartName="/ppt/charts/colors59.xml" ContentType="application/vnd.ms-office.chartcolorstyle+xml"/>
  <Override PartName="/ppt/charts/style59.xml" ContentType="application/vnd.ms-office.chartstyle+xml"/>
  <Override PartName="/ppt/charts/colors60.xml" ContentType="application/vnd.ms-office.chartcolorstyle+xml"/>
  <Override PartName="/ppt/charts/style60.xml" ContentType="application/vnd.ms-office.chartstyle+xml"/>
  <Override PartName="/ppt/charts/colors62.xml" ContentType="application/vnd.ms-office.chartcolorstyle+xml"/>
  <Override PartName="/ppt/charts/style62.xml" ContentType="application/vnd.ms-office.chartstyle+xml"/>
  <Override PartName="/ppt/charts/colors63.xml" ContentType="application/vnd.ms-office.chartcolorstyle+xml"/>
  <Override PartName="/ppt/charts/style6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438" r:id="rId4"/>
    <p:sldId id="348" r:id="rId5"/>
    <p:sldId id="447" r:id="rId6"/>
    <p:sldId id="448" r:id="rId7"/>
    <p:sldId id="451" r:id="rId8"/>
    <p:sldId id="454" r:id="rId9"/>
    <p:sldId id="456" r:id="rId10"/>
    <p:sldId id="459" r:id="rId11"/>
    <p:sldId id="462" r:id="rId12"/>
    <p:sldId id="464" r:id="rId13"/>
    <p:sldId id="467" r:id="rId14"/>
    <p:sldId id="468" r:id="rId15"/>
    <p:sldId id="470" r:id="rId16"/>
    <p:sldId id="472" r:id="rId17"/>
    <p:sldId id="474" r:id="rId18"/>
    <p:sldId id="476" r:id="rId19"/>
    <p:sldId id="488" r:id="rId20"/>
    <p:sldId id="489" r:id="rId21"/>
    <p:sldId id="491" r:id="rId22"/>
    <p:sldId id="493" r:id="rId23"/>
    <p:sldId id="495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EAB000"/>
    <a:srgbClr val="ED7D31"/>
    <a:srgbClr val="EFB300"/>
    <a:srgbClr val="FFE4BF"/>
    <a:srgbClr val="FFFFB9"/>
    <a:srgbClr val="FFFF99"/>
    <a:srgbClr val="DEA900"/>
    <a:srgbClr val="F1A78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023" autoAdjust="0"/>
  </p:normalViewPr>
  <p:slideViewPr>
    <p:cSldViewPr snapToGrid="0">
      <p:cViewPr>
        <p:scale>
          <a:sx n="105" d="100"/>
          <a:sy n="105" d="100"/>
        </p:scale>
        <p:origin x="-672" y="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14.xml"/><Relationship Id="rId2" Type="http://schemas.microsoft.com/office/2011/relationships/chartColorStyle" Target="colors14.xml"/><Relationship Id="rId1" Type="http://schemas.openxmlformats.org/officeDocument/2006/relationships/oleObject" Target="file:///D:\&#1047;&#1091;&#1083;&#1100;&#1092;&#1080;&#1103;\&#1059;&#1095;&#1077;&#1073;&#1072;\&#1042;&#1050;&#1056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15.xml"/><Relationship Id="rId2" Type="http://schemas.microsoft.com/office/2011/relationships/chartColorStyle" Target="colors15.xml"/><Relationship Id="rId1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17.xml"/><Relationship Id="rId2" Type="http://schemas.microsoft.com/office/2011/relationships/chartColorStyle" Target="colors17.xml"/><Relationship Id="rId1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18.xml"/><Relationship Id="rId2" Type="http://schemas.microsoft.com/office/2011/relationships/chartColorStyle" Target="colors18.xml"/><Relationship Id="rId1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Style" Target="style20.xml"/><Relationship Id="rId2" Type="http://schemas.microsoft.com/office/2011/relationships/chartColorStyle" Target="colors20.xml"/><Relationship Id="rId1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Style" Target="style21.xml"/><Relationship Id="rId2" Type="http://schemas.microsoft.com/office/2011/relationships/chartColorStyle" Target="colors21.xml"/><Relationship Id="rId1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microsoft.com/office/2011/relationships/chartStyle" Target="style23.xml"/><Relationship Id="rId2" Type="http://schemas.microsoft.com/office/2011/relationships/chartColorStyle" Target="colors23.xml"/><Relationship Id="rId1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microsoft.com/office/2011/relationships/chartStyle" Target="style24.xml"/><Relationship Id="rId2" Type="http://schemas.microsoft.com/office/2011/relationships/chartColorStyle" Target="colors24.xml"/><Relationship Id="rId1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microsoft.com/office/2011/relationships/chartColorStyle" Target="colors26.xml"/><Relationship Id="rId2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Relationship Id="rId1" Type="http://schemas.openxmlformats.org/officeDocument/2006/relationships/themeOverride" Target="../theme/themeOverride1.xml"/><Relationship Id="rId4" Type="http://schemas.microsoft.com/office/2011/relationships/chartStyle" Target="style26.xml"/></Relationships>
</file>

<file path=ppt/charts/_rels/chart19.xml.rels><?xml version="1.0" encoding="UTF-8" standalone="yes"?>
<Relationships xmlns="http://schemas.openxmlformats.org/package/2006/relationships"><Relationship Id="rId3" Type="http://schemas.microsoft.com/office/2011/relationships/chartStyle" Target="style27.xml"/><Relationship Id="rId2" Type="http://schemas.microsoft.com/office/2011/relationships/chartColorStyle" Target="colors27.xml"/><Relationship Id="rId1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/Relationships>
</file>

<file path=ppt/charts/_rels/chart20.xml.rels><?xml version="1.0" encoding="UTF-8" standalone="yes"?>
<Relationships xmlns="http://schemas.openxmlformats.org/package/2006/relationships"><Relationship Id="rId3" Type="http://schemas.microsoft.com/office/2011/relationships/chartColorStyle" Target="colors29.xml"/><Relationship Id="rId2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Relationship Id="rId1" Type="http://schemas.openxmlformats.org/officeDocument/2006/relationships/themeOverride" Target="../theme/themeOverride2.xml"/><Relationship Id="rId4" Type="http://schemas.microsoft.com/office/2011/relationships/chartStyle" Target="style29.xml"/></Relationships>
</file>

<file path=ppt/charts/_rels/chart21.xml.rels><?xml version="1.0" encoding="UTF-8" standalone="yes"?>
<Relationships xmlns="http://schemas.openxmlformats.org/package/2006/relationships"><Relationship Id="rId3" Type="http://schemas.microsoft.com/office/2011/relationships/chartColorStyle" Target="colors31.xml"/><Relationship Id="rId2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Relationship Id="rId1" Type="http://schemas.openxmlformats.org/officeDocument/2006/relationships/themeOverride" Target="../theme/themeOverride3.xml"/><Relationship Id="rId4" Type="http://schemas.microsoft.com/office/2011/relationships/chartStyle" Target="style31.xml"/></Relationships>
</file>

<file path=ppt/charts/_rels/chart22.xml.rels><?xml version="1.0" encoding="UTF-8" standalone="yes"?>
<Relationships xmlns="http://schemas.openxmlformats.org/package/2006/relationships"><Relationship Id="rId3" Type="http://schemas.microsoft.com/office/2011/relationships/chartStyle" Target="style32.xml"/><Relationship Id="rId2" Type="http://schemas.microsoft.com/office/2011/relationships/chartColorStyle" Target="colors32.xml"/><Relationship Id="rId1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/Relationships>
</file>

<file path=ppt/charts/_rels/chart23.xml.rels><?xml version="1.0" encoding="UTF-8" standalone="yes"?>
<Relationships xmlns="http://schemas.openxmlformats.org/package/2006/relationships"><Relationship Id="rId3" Type="http://schemas.microsoft.com/office/2011/relationships/chartStyle" Target="style34.xml"/><Relationship Id="rId2" Type="http://schemas.microsoft.com/office/2011/relationships/chartColorStyle" Target="colors34.xml"/><Relationship Id="rId1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/Relationships>
</file>

<file path=ppt/charts/_rels/chart24.xml.rels><?xml version="1.0" encoding="UTF-8" standalone="yes"?>
<Relationships xmlns="http://schemas.openxmlformats.org/package/2006/relationships"><Relationship Id="rId3" Type="http://schemas.microsoft.com/office/2011/relationships/chartStyle" Target="style35.xml"/><Relationship Id="rId2" Type="http://schemas.microsoft.com/office/2011/relationships/chartColorStyle" Target="colors35.xml"/><Relationship Id="rId1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/Relationships>
</file>

<file path=ppt/charts/_rels/chart25.xml.rels><?xml version="1.0" encoding="UTF-8" standalone="yes"?>
<Relationships xmlns="http://schemas.openxmlformats.org/package/2006/relationships"><Relationship Id="rId3" Type="http://schemas.microsoft.com/office/2011/relationships/chartStyle" Target="style37.xml"/><Relationship Id="rId2" Type="http://schemas.microsoft.com/office/2011/relationships/chartColorStyle" Target="colors37.xml"/><Relationship Id="rId1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/Relationships>
</file>

<file path=ppt/charts/_rels/chart26.xml.rels><?xml version="1.0" encoding="UTF-8" standalone="yes"?>
<Relationships xmlns="http://schemas.openxmlformats.org/package/2006/relationships"><Relationship Id="rId3" Type="http://schemas.microsoft.com/office/2011/relationships/chartColorStyle" Target="colors38.xml"/><Relationship Id="rId2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Relationship Id="rId1" Type="http://schemas.openxmlformats.org/officeDocument/2006/relationships/themeOverride" Target="../theme/themeOverride4.xml"/><Relationship Id="rId4" Type="http://schemas.microsoft.com/office/2011/relationships/chartStyle" Target="style38.xml"/></Relationships>
</file>

<file path=ppt/charts/_rels/chart27.xml.rels><?xml version="1.0" encoding="UTF-8" standalone="yes"?>
<Relationships xmlns="http://schemas.openxmlformats.org/package/2006/relationships"><Relationship Id="rId3" Type="http://schemas.microsoft.com/office/2011/relationships/chartStyle" Target="style40.xml"/><Relationship Id="rId2" Type="http://schemas.microsoft.com/office/2011/relationships/chartColorStyle" Target="colors40.xml"/><Relationship Id="rId1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/Relationships>
</file>

<file path=ppt/charts/_rels/chart28.xml.rels><?xml version="1.0" encoding="UTF-8" standalone="yes"?>
<Relationships xmlns="http://schemas.openxmlformats.org/package/2006/relationships"><Relationship Id="rId3" Type="http://schemas.microsoft.com/office/2011/relationships/chartColorStyle" Target="colors41.xml"/><Relationship Id="rId2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Relationship Id="rId1" Type="http://schemas.openxmlformats.org/officeDocument/2006/relationships/themeOverride" Target="../theme/themeOverride5.xml"/><Relationship Id="rId4" Type="http://schemas.microsoft.com/office/2011/relationships/chartStyle" Target="style41.xml"/></Relationships>
</file>

<file path=ppt/charts/_rels/chart29.xml.rels><?xml version="1.0" encoding="UTF-8" standalone="yes"?>
<Relationships xmlns="http://schemas.openxmlformats.org/package/2006/relationships"><Relationship Id="rId3" Type="http://schemas.microsoft.com/office/2011/relationships/chartStyle" Target="style43.xml"/><Relationship Id="rId2" Type="http://schemas.microsoft.com/office/2011/relationships/chartColorStyle" Target="colors43.xml"/><Relationship Id="rId1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/Relationships>
</file>

<file path=ppt/charts/_rels/chart30.xml.rels><?xml version="1.0" encoding="UTF-8" standalone="yes"?>
<Relationships xmlns="http://schemas.openxmlformats.org/package/2006/relationships"><Relationship Id="rId3" Type="http://schemas.microsoft.com/office/2011/relationships/chartColorStyle" Target="colors44.xml"/><Relationship Id="rId2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Relationship Id="rId1" Type="http://schemas.openxmlformats.org/officeDocument/2006/relationships/themeOverride" Target="../theme/themeOverride6.xml"/><Relationship Id="rId4" Type="http://schemas.microsoft.com/office/2011/relationships/chartStyle" Target="style44.xml"/></Relationships>
</file>

<file path=ppt/charts/_rels/chart31.xml.rels><?xml version="1.0" encoding="UTF-8" standalone="yes"?>
<Relationships xmlns="http://schemas.openxmlformats.org/package/2006/relationships"><Relationship Id="rId3" Type="http://schemas.microsoft.com/office/2011/relationships/chartStyle" Target="style50.xml"/><Relationship Id="rId2" Type="http://schemas.microsoft.com/office/2011/relationships/chartColorStyle" Target="colors50.xml"/><Relationship Id="rId1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/Relationships>
</file>

<file path=ppt/charts/_rels/chart32.xml.rels><?xml version="1.0" encoding="UTF-8" standalone="yes"?>
<Relationships xmlns="http://schemas.openxmlformats.org/package/2006/relationships"><Relationship Id="rId3" Type="http://schemas.microsoft.com/office/2011/relationships/chartColorStyle" Target="colors51.xml"/><Relationship Id="rId2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Relationship Id="rId1" Type="http://schemas.openxmlformats.org/officeDocument/2006/relationships/themeOverride" Target="../theme/themeOverride7.xml"/><Relationship Id="rId4" Type="http://schemas.microsoft.com/office/2011/relationships/chartStyle" Target="style51.xml"/></Relationships>
</file>

<file path=ppt/charts/_rels/chart33.xml.rels><?xml version="1.0" encoding="UTF-8" standalone="yes"?>
<Relationships xmlns="http://schemas.openxmlformats.org/package/2006/relationships"><Relationship Id="rId3" Type="http://schemas.microsoft.com/office/2011/relationships/chartStyle" Target="style53.xml"/><Relationship Id="rId2" Type="http://schemas.microsoft.com/office/2011/relationships/chartColorStyle" Target="colors53.xml"/><Relationship Id="rId1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/Relationships>
</file>

<file path=ppt/charts/_rels/chart34.xml.rels><?xml version="1.0" encoding="UTF-8" standalone="yes"?>
<Relationships xmlns="http://schemas.openxmlformats.org/package/2006/relationships"><Relationship Id="rId3" Type="http://schemas.microsoft.com/office/2011/relationships/chartColorStyle" Target="colors54.xml"/><Relationship Id="rId2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Relationship Id="rId1" Type="http://schemas.openxmlformats.org/officeDocument/2006/relationships/themeOverride" Target="../theme/themeOverride8.xml"/><Relationship Id="rId4" Type="http://schemas.microsoft.com/office/2011/relationships/chartStyle" Target="style54.xml"/></Relationships>
</file>

<file path=ppt/charts/_rels/chart35.xml.rels><?xml version="1.0" encoding="UTF-8" standalone="yes"?>
<Relationships xmlns="http://schemas.openxmlformats.org/package/2006/relationships"><Relationship Id="rId3" Type="http://schemas.microsoft.com/office/2011/relationships/chartColorStyle" Target="colors56.xml"/><Relationship Id="rId2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Relationship Id="rId1" Type="http://schemas.openxmlformats.org/officeDocument/2006/relationships/themeOverride" Target="../theme/themeOverride9.xml"/><Relationship Id="rId4" Type="http://schemas.microsoft.com/office/2011/relationships/chartStyle" Target="style56.xml"/></Relationships>
</file>

<file path=ppt/charts/_rels/chart36.xml.rels><?xml version="1.0" encoding="UTF-8" standalone="yes"?>
<Relationships xmlns="http://schemas.openxmlformats.org/package/2006/relationships"><Relationship Id="rId3" Type="http://schemas.microsoft.com/office/2011/relationships/chartColorStyle" Target="colors57.xml"/><Relationship Id="rId2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Relationship Id="rId1" Type="http://schemas.openxmlformats.org/officeDocument/2006/relationships/themeOverride" Target="../theme/themeOverride10.xml"/><Relationship Id="rId4" Type="http://schemas.microsoft.com/office/2011/relationships/chartStyle" Target="style57.xml"/></Relationships>
</file>

<file path=ppt/charts/_rels/chart37.xml.rels><?xml version="1.0" encoding="UTF-8" standalone="yes"?>
<Relationships xmlns="http://schemas.openxmlformats.org/package/2006/relationships"><Relationship Id="rId3" Type="http://schemas.microsoft.com/office/2011/relationships/chartStyle" Target="style59.xml"/><Relationship Id="rId2" Type="http://schemas.microsoft.com/office/2011/relationships/chartColorStyle" Target="colors59.xml"/><Relationship Id="rId1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/Relationships>
</file>

<file path=ppt/charts/_rels/chart38.xml.rels><?xml version="1.0" encoding="UTF-8" standalone="yes"?>
<Relationships xmlns="http://schemas.openxmlformats.org/package/2006/relationships"><Relationship Id="rId3" Type="http://schemas.microsoft.com/office/2011/relationships/chartColorStyle" Target="colors60.xml"/><Relationship Id="rId2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Relationship Id="rId1" Type="http://schemas.openxmlformats.org/officeDocument/2006/relationships/themeOverride" Target="../theme/themeOverride11.xml"/><Relationship Id="rId4" Type="http://schemas.microsoft.com/office/2011/relationships/chartStyle" Target="style60.xml"/></Relationships>
</file>

<file path=ppt/charts/_rels/chart39.xml.rels><?xml version="1.0" encoding="UTF-8" standalone="yes"?>
<Relationships xmlns="http://schemas.openxmlformats.org/package/2006/relationships"><Relationship Id="rId3" Type="http://schemas.microsoft.com/office/2011/relationships/chartStyle" Target="style62.xml"/><Relationship Id="rId2" Type="http://schemas.microsoft.com/office/2011/relationships/chartColorStyle" Target="colors62.xml"/><Relationship Id="rId1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/Relationships>
</file>

<file path=ppt/charts/_rels/chart40.xml.rels><?xml version="1.0" encoding="UTF-8" standalone="yes"?>
<Relationships xmlns="http://schemas.openxmlformats.org/package/2006/relationships"><Relationship Id="rId3" Type="http://schemas.microsoft.com/office/2011/relationships/chartColorStyle" Target="colors63.xml"/><Relationship Id="rId2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Relationship Id="rId1" Type="http://schemas.openxmlformats.org/officeDocument/2006/relationships/themeOverride" Target="../theme/themeOverride12.xml"/><Relationship Id="rId4" Type="http://schemas.microsoft.com/office/2011/relationships/chartStyle" Target="style63.xm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12.xml"/><Relationship Id="rId2" Type="http://schemas.microsoft.com/office/2011/relationships/chartColorStyle" Target="colors12.xml"/><Relationship Id="rId1" Type="http://schemas.openxmlformats.org/officeDocument/2006/relationships/oleObject" Target="file:///C:\Users\bykovskaya.ll.UGATU-AD\Desktop\&#1040;&#1085;&#1082;&#1077;&#1090;&#1080;&#1088;&#1086;&#1074;&#1072;&#1085;&#1080;&#1077;\2023_2024\&#1059;&#1085;&#1080;&#1074;&#1077;&#1088;&#1089;&#1080;&#1090;&#1077;&#1090;%20&#1075;&#1083;&#1072;&#1079;&#1072;&#1084;&#1080;%20&#1089;&#1090;&#1072;&#1088;&#1096;&#1077;&#1082;&#1091;&#1088;&#1089;&#1085;&#1080;&#1082;&#1086;&#1074;\&#1048;&#1058;&#1054;&#1043;%20&#1054;&#1058;&#1063;&#1045;&#1058;_%20&#1040;&#1085;&#1082;&#1077;&#1090;&#1080;&#1088;&#1086;&#1074;&#1072;&#1085;&#1080;&#1077;%20%20&#1089;&#1090;&#1072;&#1088;&#1096;&#1077;&#1082;&#1091;&#1088;&#1089;&#1085;&#1080;&#1082;&#1086;&#1074;%20_202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557496719160105E-2"/>
          <c:y val="6.6980244481409296E-2"/>
          <c:w val="0.97698416994750659"/>
          <c:h val="0.648745664519793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ИТОГ!$C$2</c:f>
              <c:strCache>
                <c:ptCount val="1"/>
                <c:pt idx="0">
                  <c:v>% прохождения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80%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F1A-4133-8CA1-E9F0E5CEF2B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13D-43DB-9489-06D29C5BFFD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ИТОГ!$A$5:$A$23</c:f>
              <c:strCache>
                <c:ptCount val="19"/>
                <c:pt idx="0">
                  <c:v>ИИМРТ</c:v>
                </c:pt>
                <c:pt idx="1">
                  <c:v>ИГСН</c:v>
                </c:pt>
                <c:pt idx="2">
                  <c:v>ИП</c:v>
                </c:pt>
                <c:pt idx="3">
                  <c:v>ИПЧ</c:v>
                </c:pt>
                <c:pt idx="4">
                  <c:v>ФАДЭТ</c:v>
                </c:pt>
                <c:pt idx="5">
                  <c:v>ИТМ</c:v>
                </c:pt>
                <c:pt idx="6">
                  <c:v>ИНЭБ</c:v>
                </c:pt>
                <c:pt idx="7">
                  <c:v>ИЭТИ</c:v>
                </c:pt>
                <c:pt idx="8">
                  <c:v>ИИГУ</c:v>
                </c:pt>
                <c:pt idx="9">
                  <c:v>ИХЗЧС</c:v>
                </c:pt>
                <c:pt idx="10">
                  <c:v>ФТИ</c:v>
                </c:pt>
                <c:pt idx="11">
                  <c:v>ФБФиЖ</c:v>
                </c:pt>
                <c:pt idx="12">
                  <c:v>УАТ/
Колледж</c:v>
                </c:pt>
                <c:pt idx="13">
                  <c:v>Стерлитамак</c:v>
                </c:pt>
                <c:pt idx="14">
                  <c:v>Бирск</c:v>
                </c:pt>
                <c:pt idx="15">
                  <c:v>Кумертау</c:v>
                </c:pt>
                <c:pt idx="16">
                  <c:v>Нефтекамск</c:v>
                </c:pt>
                <c:pt idx="17">
                  <c:v>Сибай</c:v>
                </c:pt>
                <c:pt idx="18">
                  <c:v>Ишимбай</c:v>
                </c:pt>
              </c:strCache>
            </c:strRef>
          </c:cat>
          <c:val>
            <c:numRef>
              <c:f>ИТОГ!$C$5:$C$23</c:f>
              <c:numCache>
                <c:formatCode>0%</c:formatCode>
                <c:ptCount val="19"/>
                <c:pt idx="0">
                  <c:v>0.96542185338865838</c:v>
                </c:pt>
                <c:pt idx="1">
                  <c:v>0.78541666666666665</c:v>
                </c:pt>
                <c:pt idx="2">
                  <c:v>0.91317365269461082</c:v>
                </c:pt>
                <c:pt idx="3">
                  <c:v>0.9673202614379085</c:v>
                </c:pt>
                <c:pt idx="4">
                  <c:v>0.85889570552147243</c:v>
                </c:pt>
                <c:pt idx="5">
                  <c:v>0.8036253776435045</c:v>
                </c:pt>
                <c:pt idx="6">
                  <c:v>0.79722222222222228</c:v>
                </c:pt>
                <c:pt idx="7">
                  <c:v>0.95</c:v>
                </c:pt>
                <c:pt idx="8">
                  <c:v>1</c:v>
                </c:pt>
                <c:pt idx="9">
                  <c:v>0.86382978723404258</c:v>
                </c:pt>
                <c:pt idx="10">
                  <c:v>0.84343434343434343</c:v>
                </c:pt>
                <c:pt idx="11">
                  <c:v>0.89600000000000002</c:v>
                </c:pt>
                <c:pt idx="12">
                  <c:v>0.95979899497487442</c:v>
                </c:pt>
                <c:pt idx="13">
                  <c:v>1</c:v>
                </c:pt>
                <c:pt idx="14">
                  <c:v>0.83116883116883122</c:v>
                </c:pt>
                <c:pt idx="15">
                  <c:v>0.96969696969696972</c:v>
                </c:pt>
                <c:pt idx="16">
                  <c:v>0.9</c:v>
                </c:pt>
                <c:pt idx="17">
                  <c:v>1</c:v>
                </c:pt>
                <c:pt idx="18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13D-43DB-9489-06D29C5BFFD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67009920"/>
        <c:axId val="67042304"/>
      </c:barChart>
      <c:catAx>
        <c:axId val="67009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5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67042304"/>
        <c:crosses val="autoZero"/>
        <c:auto val="1"/>
        <c:lblAlgn val="ctr"/>
        <c:lblOffset val="100"/>
        <c:noMultiLvlLbl val="0"/>
      </c:catAx>
      <c:valAx>
        <c:axId val="67042304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67009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u="none" strike="noStrike" kern="1200" spc="0" baseline="0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УУНиТ</a:t>
            </a:r>
            <a:r>
              <a:rPr lang="ru-RU" sz="1800" b="1" i="0" u="none" strike="noStrike" kern="1200" spc="0" baseline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(головной вуз</a:t>
            </a:r>
            <a:r>
              <a:rPr lang="ru-RU" dirty="0" smtClean="0"/>
              <a:t>)</a:t>
            </a:r>
            <a:endParaRPr lang="ru-RU" dirty="0"/>
          </a:p>
        </c:rich>
      </c:tx>
      <c:layout>
        <c:manualLayout>
          <c:xMode val="edge"/>
          <c:yMode val="edge"/>
          <c:x val="0.36286035892824164"/>
          <c:y val="4.114185456661501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1964441970023182"/>
          <c:y val="0.22176462154296847"/>
          <c:w val="0.31710159628845991"/>
          <c:h val="0.71421408116685603"/>
        </c:manualLayout>
      </c:layout>
      <c:pieChart>
        <c:varyColors val="1"/>
        <c:ser>
          <c:idx val="0"/>
          <c:order val="0"/>
          <c:tx>
            <c:strRef>
              <c:f>ИТОГ!$A$122</c:f>
              <c:strCache>
                <c:ptCount val="1"/>
                <c:pt idx="0">
                  <c:v>Головной ВУЗ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852-4CB3-96EE-8080C5DDC2E9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852-4CB3-96EE-8080C5DDC2E9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 w="3175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852-4CB3-96EE-8080C5DDC2E9}"/>
              </c:ext>
            </c:extLst>
          </c:dPt>
          <c:dPt>
            <c:idx val="3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852-4CB3-96EE-8080C5DDC2E9}"/>
              </c:ext>
            </c:extLst>
          </c:dPt>
          <c:dPt>
            <c:idx val="4"/>
            <c:bubble3D val="0"/>
            <c:spPr>
              <a:solidFill>
                <a:schemeClr val="accent4">
                  <a:tint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852-4CB3-96EE-8080C5DDC2E9}"/>
              </c:ext>
            </c:extLst>
          </c:dPt>
          <c:dPt>
            <c:idx val="5"/>
            <c:bubble3D val="0"/>
            <c:spPr>
              <a:solidFill>
                <a:schemeClr val="accent4">
                  <a:tint val="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1852-4CB3-96EE-8080C5DDC2E9}"/>
              </c:ext>
            </c:extLst>
          </c:dPt>
          <c:dPt>
            <c:idx val="6"/>
            <c:bubble3D val="0"/>
            <c:spPr>
              <a:solidFill>
                <a:schemeClr val="accent4">
                  <a:tint val="7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1852-4CB3-96EE-8080C5DDC2E9}"/>
              </c:ext>
            </c:extLst>
          </c:dPt>
          <c:dPt>
            <c:idx val="7"/>
            <c:bubble3D val="0"/>
            <c:spPr>
              <a:solidFill>
                <a:schemeClr val="accent4">
                  <a:tint val="4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1852-4CB3-96EE-8080C5DDC2E9}"/>
              </c:ext>
            </c:extLst>
          </c:dPt>
          <c:dPt>
            <c:idx val="8"/>
            <c:bubble3D val="0"/>
            <c:spPr>
              <a:solidFill>
                <a:schemeClr val="accent4">
                  <a:tint val="1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1852-4CB3-96EE-8080C5DDC2E9}"/>
              </c:ext>
            </c:extLst>
          </c:dPt>
          <c:dPt>
            <c:idx val="9"/>
            <c:bubble3D val="0"/>
            <c:spPr>
              <a:solidFill>
                <a:schemeClr val="accent4">
                  <a:tint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1852-4CB3-96EE-8080C5DDC2E9}"/>
              </c:ext>
            </c:extLst>
          </c:dPt>
          <c:dLbls>
            <c:dLbl>
              <c:idx val="0"/>
              <c:layout>
                <c:manualLayout>
                  <c:x val="-1.0811102826081945E-2"/>
                  <c:y val="-1.693396074407189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852-4CB3-96EE-8080C5DDC2E9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6.9061644172640518E-2"/>
                  <c:y val="0.1247247390194168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852-4CB3-96EE-8080C5DDC2E9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7.7078700245236095E-2"/>
                  <c:y val="-8.104905429336484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1852-4CB3-96EE-8080C5DDC2E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367756425189226"/>
                  <c:y val="4.2462066904293428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1852-4CB3-96EE-8080C5DDC2E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ИТОГ!$B$120:$E$120</c:f>
              <c:strCache>
                <c:ptCount val="4"/>
                <c:pt idx="0">
                  <c:v>1-2 раза в неделю</c:v>
                </c:pt>
                <c:pt idx="1">
                  <c:v>1-2 раза в месяц</c:v>
                </c:pt>
                <c:pt idx="2">
                  <c:v>Несколько раз в семестр</c:v>
                </c:pt>
                <c:pt idx="3">
                  <c:v>Ни разу</c:v>
                </c:pt>
              </c:strCache>
            </c:strRef>
          </c:cat>
          <c:val>
            <c:numRef>
              <c:f>ИТОГ!$B$122:$E$122</c:f>
              <c:numCache>
                <c:formatCode>0%</c:formatCode>
                <c:ptCount val="4"/>
                <c:pt idx="0">
                  <c:v>0.04</c:v>
                </c:pt>
                <c:pt idx="1">
                  <c:v>0.11</c:v>
                </c:pt>
                <c:pt idx="2">
                  <c:v>0.35</c:v>
                </c:pt>
                <c:pt idx="3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1852-4CB3-96EE-8080C5DDC2E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185181568517017"/>
          <c:y val="0.19214044088824025"/>
          <c:w val="0.30372777136870538"/>
          <c:h val="0.806915240457236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Филиалы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1775543866420055E-2"/>
          <c:y val="0.14297495874279026"/>
          <c:w val="0.95644891226715989"/>
          <c:h val="0.7624782672578107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F2D1-470D-85A0-10D872D22FE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ИТОГ!$A$136:$A$141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ИТОГ!$B$136:$B$141</c:f>
              <c:numCache>
                <c:formatCode>0%</c:formatCode>
                <c:ptCount val="6"/>
                <c:pt idx="0">
                  <c:v>0</c:v>
                </c:pt>
                <c:pt idx="1">
                  <c:v>0.02</c:v>
                </c:pt>
                <c:pt idx="2">
                  <c:v>0.03</c:v>
                </c:pt>
                <c:pt idx="3">
                  <c:v>0.08</c:v>
                </c:pt>
                <c:pt idx="4">
                  <c:v>7.0000000000000007E-2</c:v>
                </c:pt>
                <c:pt idx="5">
                  <c:v>0.09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2D1-470D-85A0-10D872D22FE7}"/>
            </c:ext>
          </c:extLst>
        </c:ser>
        <c:ser>
          <c:idx val="1"/>
          <c:order val="1"/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ИТОГ!$A$136:$A$141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ИТОГ!$C$136:$C$141</c:f>
              <c:numCache>
                <c:formatCode>0%</c:formatCode>
                <c:ptCount val="6"/>
                <c:pt idx="0">
                  <c:v>0.04</c:v>
                </c:pt>
                <c:pt idx="1">
                  <c:v>0.13</c:v>
                </c:pt>
                <c:pt idx="2">
                  <c:v>0.09</c:v>
                </c:pt>
                <c:pt idx="3">
                  <c:v>0.05</c:v>
                </c:pt>
                <c:pt idx="4">
                  <c:v>0.05</c:v>
                </c:pt>
                <c:pt idx="5">
                  <c:v>7.0000000000000007E-2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2D1-470D-85A0-10D872D22FE7}"/>
            </c:ext>
          </c:extLst>
        </c:ser>
        <c:ser>
          <c:idx val="2"/>
          <c:order val="2"/>
          <c:spPr>
            <a:solidFill>
              <a:schemeClr val="bg2">
                <a:lumMod val="75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ИТОГ!$A$136:$A$141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ИТОГ!$D$136:$D$141</c:f>
              <c:numCache>
                <c:formatCode>0%</c:formatCode>
                <c:ptCount val="6"/>
                <c:pt idx="0">
                  <c:v>0.21</c:v>
                </c:pt>
                <c:pt idx="1">
                  <c:v>0.28000000000000003</c:v>
                </c:pt>
                <c:pt idx="2">
                  <c:v>0.17</c:v>
                </c:pt>
                <c:pt idx="3">
                  <c:v>0.23</c:v>
                </c:pt>
                <c:pt idx="4">
                  <c:v>0.28999999999999998</c:v>
                </c:pt>
                <c:pt idx="5">
                  <c:v>0.32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2D1-470D-85A0-10D872D22FE7}"/>
            </c:ext>
          </c:extLst>
        </c:ser>
        <c:ser>
          <c:idx val="3"/>
          <c:order val="3"/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ИТОГ!$A$136:$A$141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ИТОГ!$E$136:$E$141</c:f>
              <c:numCache>
                <c:formatCode>0%</c:formatCode>
                <c:ptCount val="6"/>
                <c:pt idx="0">
                  <c:v>0.75</c:v>
                </c:pt>
                <c:pt idx="1">
                  <c:v>0.56999999999999995</c:v>
                </c:pt>
                <c:pt idx="2">
                  <c:v>0.71</c:v>
                </c:pt>
                <c:pt idx="3">
                  <c:v>0.64</c:v>
                </c:pt>
                <c:pt idx="4">
                  <c:v>0.59</c:v>
                </c:pt>
                <c:pt idx="5">
                  <c:v>0.52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2D1-470D-85A0-10D872D22FE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8049792"/>
        <c:axId val="118067968"/>
      </c:barChart>
      <c:catAx>
        <c:axId val="1180497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18067968"/>
        <c:crosses val="autoZero"/>
        <c:auto val="1"/>
        <c:lblAlgn val="ctr"/>
        <c:lblOffset val="100"/>
        <c:noMultiLvlLbl val="0"/>
      </c:catAx>
      <c:valAx>
        <c:axId val="118067968"/>
        <c:scaling>
          <c:orientation val="minMax"/>
        </c:scaling>
        <c:delete val="1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18049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u="none" strike="noStrike" kern="1200" spc="0" baseline="0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УУНиТ</a:t>
            </a:r>
            <a:r>
              <a:rPr lang="ru-RU" sz="1800" b="1" i="0" u="none" strike="noStrike" kern="1200" spc="0" baseline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(головной вуз</a:t>
            </a:r>
            <a:r>
              <a:rPr lang="ru-RU" dirty="0" smtClean="0"/>
              <a:t>)</a:t>
            </a:r>
            <a:endParaRPr lang="ru-RU" dirty="0"/>
          </a:p>
        </c:rich>
      </c:tx>
      <c:layout>
        <c:manualLayout>
          <c:xMode val="edge"/>
          <c:yMode val="edge"/>
          <c:x val="0.22105963162468473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2745400607398392"/>
          <c:y val="0.22176467348850784"/>
          <c:w val="0.39325242005565297"/>
          <c:h val="0.63547295757927524"/>
        </c:manualLayout>
      </c:layout>
      <c:pieChart>
        <c:varyColors val="1"/>
        <c:ser>
          <c:idx val="0"/>
          <c:order val="0"/>
          <c:tx>
            <c:strRef>
              <c:f>ИТОГ!$A$147</c:f>
              <c:strCache>
                <c:ptCount val="1"/>
                <c:pt idx="0">
                  <c:v>Головной ВУЗ</c:v>
                </c:pt>
              </c:strCache>
            </c:strRef>
          </c:tx>
          <c:dPt>
            <c:idx val="0"/>
            <c:bubble3D val="0"/>
            <c:explosion val="12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C8F-43C6-A8BE-D440109C6D1F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C8F-43C6-A8BE-D440109C6D1F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C8F-43C6-A8BE-D440109C6D1F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C8F-43C6-A8BE-D440109C6D1F}"/>
              </c:ext>
            </c:extLst>
          </c:dPt>
          <c:dLbls>
            <c:dLbl>
              <c:idx val="0"/>
              <c:layout>
                <c:manualLayout>
                  <c:x val="-0.12006110318808458"/>
                  <c:y val="-7.712015085545438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C8F-43C6-A8BE-D440109C6D1F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9.9183297452620806E-2"/>
                  <c:y val="-1.972226012393802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C8F-43C6-A8BE-D440109C6D1F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5.7427836280374754E-2"/>
                  <c:y val="9.102193173130260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1C8F-43C6-A8BE-D440109C6D1F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5.5170750337931028E-2"/>
                  <c:y val="0.1393826734825430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1C8F-43C6-A8BE-D440109C6D1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ИТОГ!$B$145:$E$145</c:f>
              <c:strCache>
                <c:ptCount val="4"/>
                <c:pt idx="0">
                  <c:v>Практика была полезной, приобрел(а) новые компетенции</c:v>
                </c:pt>
                <c:pt idx="1">
                  <c:v>Практика была формальной</c:v>
                </c:pt>
                <c:pt idx="2">
                  <c:v>Не проходил(а) практику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ИТОГ!$B$147:$E$147</c:f>
              <c:numCache>
                <c:formatCode>0%</c:formatCode>
                <c:ptCount val="4"/>
                <c:pt idx="0">
                  <c:v>0.56000000000000005</c:v>
                </c:pt>
                <c:pt idx="1">
                  <c:v>0.28999999999999998</c:v>
                </c:pt>
                <c:pt idx="2">
                  <c:v>0.04</c:v>
                </c:pt>
                <c:pt idx="3">
                  <c:v>0.11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C8F-43C6-A8BE-D440109C6D1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383322994661755"/>
          <c:y val="9.060185254587641E-2"/>
          <c:w val="0.30372777136870538"/>
          <c:h val="0.908453718833439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Филиалы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1775543866420055E-2"/>
          <c:y val="0.19096594805019917"/>
          <c:w val="0.95644891226715989"/>
          <c:h val="0.714487365697411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ИТОГ!$B$145</c:f>
              <c:strCache>
                <c:ptCount val="1"/>
                <c:pt idx="0">
                  <c:v>Практика была полезной, приобрел(а) новые компетенции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ИТОГ!$A$161:$A$166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ИТОГ!$B$161:$B$166</c:f>
              <c:numCache>
                <c:formatCode>0%</c:formatCode>
                <c:ptCount val="6"/>
                <c:pt idx="0">
                  <c:v>0.74</c:v>
                </c:pt>
                <c:pt idx="1">
                  <c:v>0.84</c:v>
                </c:pt>
                <c:pt idx="2">
                  <c:v>0.62</c:v>
                </c:pt>
                <c:pt idx="3">
                  <c:v>0.64</c:v>
                </c:pt>
                <c:pt idx="4">
                  <c:v>0.74</c:v>
                </c:pt>
                <c:pt idx="5">
                  <c:v>0.39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503-45F9-BFE6-5E7E21B32872}"/>
            </c:ext>
          </c:extLst>
        </c:ser>
        <c:ser>
          <c:idx val="1"/>
          <c:order val="1"/>
          <c:tx>
            <c:strRef>
              <c:f>ИТОГ!$C$145</c:f>
              <c:strCache>
                <c:ptCount val="1"/>
                <c:pt idx="0">
                  <c:v>Практика была формальной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1.0810801608170573E-2"/>
                  <c:y val="1.308844767575261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1503-45F9-BFE6-5E7E21B32872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324320643268233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1503-45F9-BFE6-5E7E21B32872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0810801608170582E-2"/>
                  <c:y val="8.725631783835103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1503-45F9-BFE6-5E7E21B32872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6486412865364667E-3"/>
                  <c:y val="-7.998403403610268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1503-45F9-BFE6-5E7E21B32872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081080160817050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1503-45F9-BFE6-5E7E21B32872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297296192980469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1503-45F9-BFE6-5E7E21B3287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ИТОГ!$A$161:$A$166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ИТОГ!$C$161:$C$166</c:f>
              <c:numCache>
                <c:formatCode>0%</c:formatCode>
                <c:ptCount val="6"/>
                <c:pt idx="0">
                  <c:v>0.18</c:v>
                </c:pt>
                <c:pt idx="1">
                  <c:v>0.06</c:v>
                </c:pt>
                <c:pt idx="2">
                  <c:v>0.18</c:v>
                </c:pt>
                <c:pt idx="3">
                  <c:v>0.23</c:v>
                </c:pt>
                <c:pt idx="4">
                  <c:v>0.12</c:v>
                </c:pt>
                <c:pt idx="5">
                  <c:v>0.25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503-45F9-BFE6-5E7E21B32872}"/>
            </c:ext>
          </c:extLst>
        </c:ser>
        <c:ser>
          <c:idx val="2"/>
          <c:order val="2"/>
          <c:tx>
            <c:strRef>
              <c:f>ИТОГ!$D$145</c:f>
              <c:strCache>
                <c:ptCount val="1"/>
                <c:pt idx="0">
                  <c:v>Не проходил(а) практику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503-45F9-BFE6-5E7E21B32872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297296192980469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1503-45F9-BFE6-5E7E21B32872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1288933695318E-3"/>
                  <c:y val="8.725631783835183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1503-45F9-BFE6-5E7E21B32872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162160321634116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1503-45F9-BFE6-5E7E21B32872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1503-45F9-BFE6-5E7E21B3287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ИТОГ!$A$161:$A$166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ИТОГ!$D$161:$D$166</c:f>
              <c:numCache>
                <c:formatCode>0%</c:formatCode>
                <c:ptCount val="6"/>
                <c:pt idx="0">
                  <c:v>0</c:v>
                </c:pt>
                <c:pt idx="1">
                  <c:v>0.05</c:v>
                </c:pt>
                <c:pt idx="2">
                  <c:v>0.09</c:v>
                </c:pt>
                <c:pt idx="3">
                  <c:v>0.03</c:v>
                </c:pt>
                <c:pt idx="4">
                  <c:v>0.01</c:v>
                </c:pt>
                <c:pt idx="5">
                  <c:v>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503-45F9-BFE6-5E7E21B32872}"/>
            </c:ext>
          </c:extLst>
        </c:ser>
        <c:ser>
          <c:idx val="3"/>
          <c:order val="3"/>
          <c:tx>
            <c:strRef>
              <c:f>ИТОГ!$E$145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1503-45F9-BFE6-5E7E21B32872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0810821268545675E-2"/>
                  <c:y val="-1.74512635676703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1503-45F9-BFE6-5E7E21B32872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6.486480964902349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1503-45F9-BFE6-5E7E21B3287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ИТОГ!$A$161:$A$166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ИТОГ!$E$161:$E$166</c:f>
              <c:numCache>
                <c:formatCode>0%</c:formatCode>
                <c:ptCount val="6"/>
                <c:pt idx="0">
                  <c:v>0.08</c:v>
                </c:pt>
                <c:pt idx="1">
                  <c:v>0.05</c:v>
                </c:pt>
                <c:pt idx="2">
                  <c:v>0.11</c:v>
                </c:pt>
                <c:pt idx="3">
                  <c:v>0.1</c:v>
                </c:pt>
                <c:pt idx="4">
                  <c:v>0.13</c:v>
                </c:pt>
                <c:pt idx="5">
                  <c:v>0.31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503-45F9-BFE6-5E7E21B3287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8252672"/>
        <c:axId val="118254208"/>
      </c:barChart>
      <c:catAx>
        <c:axId val="1182526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18254208"/>
        <c:crosses val="autoZero"/>
        <c:auto val="1"/>
        <c:lblAlgn val="ctr"/>
        <c:lblOffset val="100"/>
        <c:noMultiLvlLbl val="0"/>
      </c:catAx>
      <c:valAx>
        <c:axId val="118254208"/>
        <c:scaling>
          <c:orientation val="minMax"/>
        </c:scaling>
        <c:delete val="1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18252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u="none" strike="noStrike" kern="1200" spc="0" baseline="0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УУНиТ</a:t>
            </a:r>
            <a:r>
              <a:rPr lang="ru-RU" sz="1800" b="1" i="0" u="none" strike="noStrike" kern="1200" spc="0" baseline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(головной вуз</a:t>
            </a:r>
            <a:r>
              <a:rPr lang="ru-RU" dirty="0" smtClean="0"/>
              <a:t>)</a:t>
            </a:r>
            <a:endParaRPr lang="ru-RU" dirty="0"/>
          </a:p>
        </c:rich>
      </c:tx>
      <c:layout>
        <c:manualLayout>
          <c:xMode val="edge"/>
          <c:yMode val="edge"/>
          <c:x val="0.22105963162468473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3.907930838312685E-2"/>
          <c:y val="0.25660453889351637"/>
          <c:w val="0.36395125321518684"/>
          <c:h val="0.56378021117616606"/>
        </c:manualLayout>
      </c:layout>
      <c:pieChart>
        <c:varyColors val="1"/>
        <c:ser>
          <c:idx val="0"/>
          <c:order val="0"/>
          <c:tx>
            <c:strRef>
              <c:f>ИТОГ!$A$170</c:f>
              <c:strCache>
                <c:ptCount val="1"/>
                <c:pt idx="0">
                  <c:v>Головной ВУЗ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3175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E06-4C38-983C-5F32D6FA3429}"/>
              </c:ext>
            </c:extLst>
          </c:dPt>
          <c:dPt>
            <c:idx val="1"/>
            <c:bubble3D val="0"/>
            <c:explosion val="12"/>
            <c:spPr>
              <a:solidFill>
                <a:schemeClr val="accent6">
                  <a:lumMod val="40000"/>
                  <a:lumOff val="60000"/>
                </a:schemeClr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E06-4C38-983C-5F32D6FA3429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2700">
                <a:solidFill>
                  <a:schemeClr val="bg2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E06-4C38-983C-5F32D6FA3429}"/>
              </c:ext>
            </c:extLst>
          </c:dPt>
          <c:dPt>
            <c:idx val="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E06-4C38-983C-5F32D6FA3429}"/>
              </c:ext>
            </c:extLst>
          </c:dPt>
          <c:dPt>
            <c:idx val="4"/>
            <c:bubble3D val="0"/>
            <c:spPr>
              <a:solidFill>
                <a:schemeClr val="accent4">
                  <a:lumMod val="75000"/>
                </a:schemeClr>
              </a:solidFill>
              <a:ln w="3175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E06-4C38-983C-5F32D6FA3429}"/>
              </c:ext>
            </c:extLst>
          </c:dPt>
          <c:dPt>
            <c:idx val="5"/>
            <c:bubble3D val="0"/>
            <c:spPr>
              <a:solidFill>
                <a:schemeClr val="accent6">
                  <a:lumMod val="75000"/>
                </a:schemeClr>
              </a:solidFill>
              <a:ln w="3175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E06-4C38-983C-5F32D6FA3429}"/>
              </c:ext>
            </c:extLst>
          </c:dPt>
          <c:dPt>
            <c:idx val="6"/>
            <c:bubble3D val="0"/>
            <c:spPr>
              <a:solidFill>
                <a:srgbClr val="FFFFCC"/>
              </a:solidFill>
              <a:ln w="3175" cmpd="sng">
                <a:solidFill>
                  <a:schemeClr val="bg2">
                    <a:lumMod val="5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8E06-4C38-983C-5F32D6FA3429}"/>
              </c:ext>
            </c:extLst>
          </c:dPt>
          <c:dPt>
            <c:idx val="7"/>
            <c:bubble3D val="0"/>
            <c:spPr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8E06-4C38-983C-5F32D6FA3429}"/>
              </c:ext>
            </c:extLst>
          </c:dPt>
          <c:dLbls>
            <c:dLbl>
              <c:idx val="0"/>
              <c:layout>
                <c:manualLayout>
                  <c:x val="-6.5197432834944148E-5"/>
                  <c:y val="2.4201914157628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E06-4C38-983C-5F32D6FA3429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4198786885356468"/>
                  <c:y val="-6.86027001979690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E06-4C38-983C-5F32D6FA3429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9.2635136712534455E-2"/>
                  <c:y val="-5.92353566987171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8E06-4C38-983C-5F32D6FA342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4.1993494820472183E-2"/>
                  <c:y val="-3.7674879317497459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8E06-4C38-983C-5F32D6FA342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ИТОГ!$B$168:$I$168</c:f>
              <c:strCache>
                <c:ptCount val="8"/>
                <c:pt idx="0">
                  <c:v>ВКР не предусмотрена учебным планом</c:v>
                </c:pt>
                <c:pt idx="1">
                  <c:v>Да, все организовано на высоком уровне</c:v>
                </c:pt>
                <c:pt idx="2">
                  <c:v>Не вполне, так как меня не удовлетворяет отсутствие практической направленности работы, связи с реальным производством </c:v>
                </c:pt>
                <c:pt idx="3">
                  <c:v>Не вполне, так как меня не удовлетворяет предлагаемый кафедрой перечень тем ВКР</c:v>
                </c:pt>
                <c:pt idx="4">
                  <c:v>Не вполне, так как на факультете/в институте/техникуме/колледже нет возможностей для проведения качественных экспериментов</c:v>
                </c:pt>
                <c:pt idx="5">
                  <c:v>Не вполне, так как не уделяется достаточного внимания со стороны научного руководителя</c:v>
                </c:pt>
                <c:pt idx="6">
                  <c:v>Не удовлетворен</c:v>
                </c:pt>
                <c:pt idx="7">
                  <c:v>Свой вариант ответа </c:v>
                </c:pt>
              </c:strCache>
            </c:strRef>
          </c:cat>
          <c:val>
            <c:numRef>
              <c:f>ИТОГ!$B$170:$I$170</c:f>
              <c:numCache>
                <c:formatCode>0%</c:formatCode>
                <c:ptCount val="8"/>
                <c:pt idx="0">
                  <c:v>0.05</c:v>
                </c:pt>
                <c:pt idx="1">
                  <c:v>0.56999999999999995</c:v>
                </c:pt>
                <c:pt idx="2">
                  <c:v>0.1</c:v>
                </c:pt>
                <c:pt idx="3">
                  <c:v>0.03</c:v>
                </c:pt>
                <c:pt idx="4">
                  <c:v>0.06</c:v>
                </c:pt>
                <c:pt idx="5">
                  <c:v>0.08</c:v>
                </c:pt>
                <c:pt idx="6">
                  <c:v>0.06</c:v>
                </c:pt>
                <c:pt idx="7">
                  <c:v>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8E06-4C38-983C-5F32D6FA342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5643497216576773"/>
          <c:y val="0.100774603561349"/>
          <c:w val="0.54356503758615871"/>
          <c:h val="0.898281081053890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Филиалы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1775543866420055E-2"/>
          <c:y val="0.14297495874279026"/>
          <c:w val="0.95644891226715989"/>
          <c:h val="0.762478267257810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ИТОГ!$B$168</c:f>
              <c:strCache>
                <c:ptCount val="1"/>
                <c:pt idx="0">
                  <c:v>ВКР не предусмотрена учебным планом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DDD3-433D-8DC3-57A4DFDC257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DDD3-433D-8DC3-57A4DFDC257C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DDD3-433D-8DC3-57A4DFDC257C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DDD3-433D-8DC3-57A4DFDC257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ИТОГ!$A$184:$A$189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ИТОГ!$B$184:$B$189</c:f>
              <c:numCache>
                <c:formatCode>0%</c:formatCode>
                <c:ptCount val="6"/>
                <c:pt idx="0">
                  <c:v>0.03</c:v>
                </c:pt>
                <c:pt idx="1">
                  <c:v>0</c:v>
                </c:pt>
                <c:pt idx="2">
                  <c:v>0</c:v>
                </c:pt>
                <c:pt idx="3">
                  <c:v>0.08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DD3-433D-8DC3-57A4DFDC257C}"/>
            </c:ext>
          </c:extLst>
        </c:ser>
        <c:ser>
          <c:idx val="1"/>
          <c:order val="1"/>
          <c:tx>
            <c:strRef>
              <c:f>ИТОГ!$C$168</c:f>
              <c:strCache>
                <c:ptCount val="1"/>
                <c:pt idx="0">
                  <c:v>Да, все организовано на высоком уровне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3"/>
              <c:layout>
                <c:manualLayout>
                  <c:x val="6.759613421079301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DDD3-433D-8DC3-57A4DFDC257C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351922684215860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DDD3-433D-8DC3-57A4DFDC257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ИТОГ!$A$184:$A$189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ИТОГ!$C$184:$C$189</c:f>
              <c:numCache>
                <c:formatCode>0%</c:formatCode>
                <c:ptCount val="6"/>
                <c:pt idx="0">
                  <c:v>0.77</c:v>
                </c:pt>
                <c:pt idx="1">
                  <c:v>0.76</c:v>
                </c:pt>
                <c:pt idx="2">
                  <c:v>0.78</c:v>
                </c:pt>
                <c:pt idx="3">
                  <c:v>0.56999999999999995</c:v>
                </c:pt>
                <c:pt idx="4">
                  <c:v>0.72</c:v>
                </c:pt>
                <c:pt idx="5">
                  <c:v>0.61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DD3-433D-8DC3-57A4DFDC257C}"/>
            </c:ext>
          </c:extLst>
        </c:ser>
        <c:ser>
          <c:idx val="2"/>
          <c:order val="2"/>
          <c:tx>
            <c:strRef>
              <c:f>ИТОГ!$D$168</c:f>
              <c:strCache>
                <c:ptCount val="1"/>
                <c:pt idx="0">
                  <c:v>Не вполне, так как меня не удовлетворяет отсутствие практической направленности работы, связи с реальным производством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6.7596134210793843E-3"/>
                  <c:y val="2.903772411921274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DDD3-433D-8DC3-57A4DFDC257C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9.1280357719583146E-3"/>
                  <c:y val="-2.613395170729242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A-DDD3-433D-8DC3-57A4DFDC257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5681444991789817E-3"/>
                  <c:y val="-2.90377241192138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3-DDD3-433D-8DC3-57A4DFDC257C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7575259989052297E-3"/>
                  <c:y val="-2.90377241192138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4-DDD3-433D-8DC3-57A4DFDC257C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8.7575259989052297E-3"/>
                  <c:y val="-8.71131723576414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8-DDD3-433D-8DC3-57A4DFDC257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ИТОГ!$A$184:$A$189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ИТОГ!$D$184:$D$189</c:f>
              <c:numCache>
                <c:formatCode>0%</c:formatCode>
                <c:ptCount val="6"/>
                <c:pt idx="0">
                  <c:v>0.05</c:v>
                </c:pt>
                <c:pt idx="1">
                  <c:v>0.06</c:v>
                </c:pt>
                <c:pt idx="2">
                  <c:v>0.04</c:v>
                </c:pt>
                <c:pt idx="3">
                  <c:v>0.12</c:v>
                </c:pt>
                <c:pt idx="4">
                  <c:v>7.0000000000000007E-2</c:v>
                </c:pt>
                <c:pt idx="5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DD3-433D-8DC3-57A4DFDC257C}"/>
            </c:ext>
          </c:extLst>
        </c:ser>
        <c:ser>
          <c:idx val="3"/>
          <c:order val="3"/>
          <c:tx>
            <c:strRef>
              <c:f>ИТОГ!$E$168</c:f>
              <c:strCache>
                <c:ptCount val="1"/>
                <c:pt idx="0">
                  <c:v>Не вполне, так как меня не удовлетворяет предлагаемый кафедрой перечень тем ВКР</c:v>
                </c:pt>
              </c:strCache>
            </c:strRef>
          </c:tx>
          <c:spPr>
            <a:solidFill>
              <a:srgbClr val="FF9966"/>
            </a:solidFill>
            <a:ln>
              <a:solidFill>
                <a:srgbClr val="003366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rgbClr val="003366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1.126602236846563E-2"/>
                  <c:y val="8.71131723576403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DDD3-433D-8DC3-57A4DFDC257C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9.012817894772512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9-DDD3-433D-8DC3-57A4DFDC257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3787629994525741E-3"/>
                  <c:y val="8.71131723576403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2-DDD3-433D-8DC3-57A4DFDC257C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2532044736931281E-3"/>
                  <c:y val="5.80754482384276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B-DDD3-433D-8DC3-57A4DFDC257C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3787629994525741E-3"/>
                  <c:y val="5.807544823842654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7-DDD3-433D-8DC3-57A4DFDC257C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6.568144499178821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D-DDD3-433D-8DC3-57A4DFDC257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ИТОГ!$A$184:$A$189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ИТОГ!$E$184:$E$189</c:f>
              <c:numCache>
                <c:formatCode>0%</c:formatCode>
                <c:ptCount val="6"/>
                <c:pt idx="0">
                  <c:v>0.02</c:v>
                </c:pt>
                <c:pt idx="1">
                  <c:v>0.04</c:v>
                </c:pt>
                <c:pt idx="2">
                  <c:v>0.02</c:v>
                </c:pt>
                <c:pt idx="3">
                  <c:v>0.02</c:v>
                </c:pt>
                <c:pt idx="4">
                  <c:v>0.03</c:v>
                </c:pt>
                <c:pt idx="5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DD3-433D-8DC3-57A4DFDC257C}"/>
            </c:ext>
          </c:extLst>
        </c:ser>
        <c:ser>
          <c:idx val="4"/>
          <c:order val="4"/>
          <c:tx>
            <c:strRef>
              <c:f>ИТОГ!$F$168</c:f>
              <c:strCache>
                <c:ptCount val="1"/>
                <c:pt idx="0">
                  <c:v>Не вполне, так как на факультете/в институте/техникуме/колледже нет возможностей для проведения качественных экспериментов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DDD3-433D-8DC3-57A4DFDC257C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7596134210793843E-3"/>
                  <c:y val="5.80754482384276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8-DDD3-433D-8DC3-57A4DFDC257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3787629994526548E-3"/>
                  <c:y val="-2.613395170729242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1-DDD3-433D-8DC3-57A4DFDC257C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6750104512797968E-3"/>
                  <c:y val="2.90377241192138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F-DDD3-433D-8DC3-57A4DFDC257C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-8.71131723576414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9-DDD3-433D-8DC3-57A4DFDC257C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6055278859374966E-16"/>
                  <c:y val="-1.451886205960700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C-DDD3-433D-8DC3-57A4DFDC257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ИТОГ!$A$184:$A$189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ИТОГ!$F$184:$F$189</c:f>
              <c:numCache>
                <c:formatCode>0%</c:formatCode>
                <c:ptCount val="6"/>
                <c:pt idx="0">
                  <c:v>0</c:v>
                </c:pt>
                <c:pt idx="1">
                  <c:v>0.02</c:v>
                </c:pt>
                <c:pt idx="2">
                  <c:v>0.03</c:v>
                </c:pt>
                <c:pt idx="3">
                  <c:v>0.06</c:v>
                </c:pt>
                <c:pt idx="4">
                  <c:v>0.04</c:v>
                </c:pt>
                <c:pt idx="5">
                  <c:v>0.06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DD3-433D-8DC3-57A4DFDC257C}"/>
            </c:ext>
          </c:extLst>
        </c:ser>
        <c:ser>
          <c:idx val="5"/>
          <c:order val="5"/>
          <c:tx>
            <c:strRef>
              <c:f>ИТОГ!$G$168</c:f>
              <c:strCache>
                <c:ptCount val="1"/>
                <c:pt idx="0">
                  <c:v>Не вполне, так как не уделяется достаточного внимания со стороны научного руководителя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6.7596134210793843E-3"/>
                  <c:y val="-2.90377241192138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DDD3-433D-8DC3-57A4DFDC257C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9.0128178947725124E-3"/>
                  <c:y val="-1.0647042514834716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7-DDD3-433D-8DC3-57A4DFDC257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3787629994526548E-3"/>
                  <c:y val="2.903772411921167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0-DDD3-433D-8DC3-57A4DFDC257C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9179111231785681E-3"/>
                  <c:y val="-1.16150896476855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E-DDD3-433D-8DC3-57A4DFDC257C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-8.71131723576414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6-DDD3-433D-8DC3-57A4DFDC257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ИТОГ!$A$184:$A$189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ИТОГ!$G$184:$G$189</c:f>
              <c:numCache>
                <c:formatCode>0%</c:formatCode>
                <c:ptCount val="6"/>
                <c:pt idx="0">
                  <c:v>0.08</c:v>
                </c:pt>
                <c:pt idx="1">
                  <c:v>7.0000000000000007E-2</c:v>
                </c:pt>
                <c:pt idx="2">
                  <c:v>0.01</c:v>
                </c:pt>
                <c:pt idx="3">
                  <c:v>0.08</c:v>
                </c:pt>
                <c:pt idx="4">
                  <c:v>0.08</c:v>
                </c:pt>
                <c:pt idx="5">
                  <c:v>0.11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DD3-433D-8DC3-57A4DFDC257C}"/>
            </c:ext>
          </c:extLst>
        </c:ser>
        <c:ser>
          <c:idx val="6"/>
          <c:order val="6"/>
          <c:tx>
            <c:strRef>
              <c:f>ИТОГ!$H$168</c:f>
              <c:strCache>
                <c:ptCount val="1"/>
                <c:pt idx="0">
                  <c:v>Не удовлетворен</c:v>
                </c:pt>
              </c:strCache>
            </c:strRef>
          </c:tx>
          <c:spPr>
            <a:solidFill>
              <a:srgbClr val="FFFFCC"/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6.759613421079384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DDD3-433D-8DC3-57A4DFDC257C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12660223684656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6-DDD3-433D-8DC3-57A4DFDC257C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1554015020219442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D-DDD3-433D-8DC3-57A4DFDC257C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0946907498631475E-2"/>
                  <c:y val="-1.0647042514834716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5-DDD3-433D-8DC3-57A4DFDC257C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2.1893814997263274E-3"/>
                  <c:y val="-8.71131723576424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B-DDD3-433D-8DC3-57A4DFDC257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ИТОГ!$A$184:$A$189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ИТОГ!$H$184:$H$189</c:f>
              <c:numCache>
                <c:formatCode>0%</c:formatCode>
                <c:ptCount val="6"/>
                <c:pt idx="0">
                  <c:v>0.03</c:v>
                </c:pt>
                <c:pt idx="1">
                  <c:v>0.03</c:v>
                </c:pt>
                <c:pt idx="2">
                  <c:v>0.03</c:v>
                </c:pt>
                <c:pt idx="3">
                  <c:v>0.06</c:v>
                </c:pt>
                <c:pt idx="4">
                  <c:v>0.05</c:v>
                </c:pt>
                <c:pt idx="5">
                  <c:v>0.06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DDD3-433D-8DC3-57A4DFDC257C}"/>
            </c:ext>
          </c:extLst>
        </c:ser>
        <c:ser>
          <c:idx val="7"/>
          <c:order val="7"/>
          <c:tx>
            <c:strRef>
              <c:f>ИТОГ!$I$168</c:f>
              <c:strCache>
                <c:ptCount val="1"/>
                <c:pt idx="0">
                  <c:v>Свой вариант ответа 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1.126602236846564E-2"/>
                  <c:y val="1.742263447152828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DDD3-433D-8DC3-57A4DFDC257C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1266022368465599E-2"/>
                  <c:y val="1.16150896476855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DDD3-433D-8DC3-57A4DFDC257C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7596134210793019E-3"/>
                  <c:y val="-1.0647042514834716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C-DDD3-433D-8DC3-57A4DFDC257C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6.7596134210792195E-3"/>
                  <c:y val="6.26974259250894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DDD3-433D-8DC3-57A4DFDC257C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6.568144499178821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A-DDD3-433D-8DC3-57A4DFDC257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ИТОГ!$A$184:$A$189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ИТОГ!$I$184:$I$189</c:f>
              <c:numCache>
                <c:formatCode>0%</c:formatCode>
                <c:ptCount val="6"/>
                <c:pt idx="0">
                  <c:v>0.02</c:v>
                </c:pt>
                <c:pt idx="1">
                  <c:v>0.02</c:v>
                </c:pt>
                <c:pt idx="2">
                  <c:v>0.09</c:v>
                </c:pt>
                <c:pt idx="3">
                  <c:v>0.01</c:v>
                </c:pt>
                <c:pt idx="4">
                  <c:v>0.01</c:v>
                </c:pt>
                <c:pt idx="5">
                  <c:v>0.02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DDD3-433D-8DC3-57A4DFDC257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8982528"/>
        <c:axId val="118984064"/>
      </c:barChart>
      <c:catAx>
        <c:axId val="1189825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18984064"/>
        <c:crosses val="autoZero"/>
        <c:auto val="1"/>
        <c:lblAlgn val="ctr"/>
        <c:lblOffset val="100"/>
        <c:noMultiLvlLbl val="0"/>
      </c:catAx>
      <c:valAx>
        <c:axId val="118984064"/>
        <c:scaling>
          <c:orientation val="minMax"/>
        </c:scaling>
        <c:delete val="1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18982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800"/>
              <a:t>УУНиТ (головной вуз)</a:t>
            </a:r>
          </a:p>
        </c:rich>
      </c:tx>
      <c:layout>
        <c:manualLayout>
          <c:xMode val="edge"/>
          <c:yMode val="edge"/>
          <c:x val="0.21710534406951462"/>
          <c:y val="6.526105024647457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2745400607398392"/>
          <c:y val="0.22176467348850784"/>
          <c:w val="0.39325242005565297"/>
          <c:h val="0.63547295757927524"/>
        </c:manualLayout>
      </c:layout>
      <c:pieChart>
        <c:varyColors val="1"/>
        <c:ser>
          <c:idx val="0"/>
          <c:order val="0"/>
          <c:tx>
            <c:strRef>
              <c:f>ИТОГ!$A$194</c:f>
              <c:strCache>
                <c:ptCount val="1"/>
                <c:pt idx="0">
                  <c:v>Головной ВУЗ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3175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8ED-43E1-9494-740B41C664AD}"/>
              </c:ext>
            </c:extLst>
          </c:dPt>
          <c:dPt>
            <c:idx val="1"/>
            <c:bubble3D val="0"/>
            <c:explosion val="1"/>
            <c:spPr>
              <a:solidFill>
                <a:srgbClr val="FFB837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8ED-43E1-9494-740B41C664AD}"/>
              </c:ext>
            </c:extLst>
          </c:dPt>
          <c:dPt>
            <c:idx val="2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8ED-43E1-9494-740B41C664AD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8ED-43E1-9494-740B41C664AD}"/>
              </c:ext>
            </c:extLst>
          </c:dPt>
          <c:dLbls>
            <c:dLbl>
              <c:idx val="0"/>
              <c:layout>
                <c:manualLayout>
                  <c:x val="-8.201976083803364E-2"/>
                  <c:y val="-0.1234441825653245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8ED-43E1-9494-740B41C664AD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9.8796406265543438E-2"/>
                  <c:y val="6.648495942872549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8ED-43E1-9494-740B41C664AD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9.5341910260008812E-3"/>
                  <c:y val="3.4317553838161849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8ED-43E1-9494-740B41C664A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ИТОГ!$B$192:$E$192</c:f>
              <c:strCache>
                <c:ptCount val="4"/>
                <c:pt idx="0">
                  <c:v>Хорошо</c:v>
                </c:pt>
                <c:pt idx="1">
                  <c:v>Удовлетворительно</c:v>
                </c:pt>
                <c:pt idx="2">
                  <c:v>Неудовлетворительно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ИТОГ!$B$194:$E$194</c:f>
              <c:numCache>
                <c:formatCode>0%</c:formatCode>
                <c:ptCount val="4"/>
                <c:pt idx="0">
                  <c:v>0.67</c:v>
                </c:pt>
                <c:pt idx="1">
                  <c:v>0.25</c:v>
                </c:pt>
                <c:pt idx="2">
                  <c:v>0.05</c:v>
                </c:pt>
                <c:pt idx="3">
                  <c:v>0.03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8ED-43E1-9494-740B41C664AD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230958978365893"/>
          <c:y val="0.19214044153831086"/>
          <c:w val="0.31361328294968815"/>
          <c:h val="0.806915240457236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Филиалы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1775543866420055E-2"/>
          <c:y val="0.14297495874279026"/>
          <c:w val="0.95644891226715989"/>
          <c:h val="0.762478267257810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ИТОГ!$B$192</c:f>
              <c:strCache>
                <c:ptCount val="1"/>
                <c:pt idx="0">
                  <c:v>Хорошо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ИТОГ!$A$208:$A$213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ИТОГ!$B$208:$B$213</c:f>
              <c:numCache>
                <c:formatCode>0%</c:formatCode>
                <c:ptCount val="6"/>
                <c:pt idx="0">
                  <c:v>0.8</c:v>
                </c:pt>
                <c:pt idx="1">
                  <c:v>0.81</c:v>
                </c:pt>
                <c:pt idx="2">
                  <c:v>0.74</c:v>
                </c:pt>
                <c:pt idx="3">
                  <c:v>0.72</c:v>
                </c:pt>
                <c:pt idx="4">
                  <c:v>0.79</c:v>
                </c:pt>
                <c:pt idx="5">
                  <c:v>0.71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C5B-4BC9-A273-20CA83DEBC91}"/>
            </c:ext>
          </c:extLst>
        </c:ser>
        <c:ser>
          <c:idx val="1"/>
          <c:order val="1"/>
          <c:tx>
            <c:strRef>
              <c:f>ИТОГ!$C$192</c:f>
              <c:strCache>
                <c:ptCount val="1"/>
                <c:pt idx="0">
                  <c:v>Удовлетворительно</c:v>
                </c:pt>
              </c:strCache>
            </c:strRef>
          </c:tx>
          <c:spPr>
            <a:solidFill>
              <a:srgbClr val="FFB837"/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1.3352164207088202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C5B-4BC9-A273-20CA83DEBC91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67608210354410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5C5B-4BC9-A273-20CA83DEBC91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3352164207088213E-2"/>
                  <c:y val="-1.169650606023315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5C5B-4BC9-A273-20CA83DEBC9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4.450721402362655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5C5B-4BC9-A273-20CA83DEBC91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1126803505906762E-2"/>
                  <c:y val="-1.4295564485592859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5C5B-4BC9-A273-20CA83DEBC91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8.9014428047254745E-3"/>
                  <c:y val="-7.797670706822081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5C5B-4BC9-A273-20CA83DEBC9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ИТОГ!$A$208:$A$213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ИТОГ!$C$208:$C$213</c:f>
              <c:numCache>
                <c:formatCode>0%</c:formatCode>
                <c:ptCount val="6"/>
                <c:pt idx="0">
                  <c:v>0.16</c:v>
                </c:pt>
                <c:pt idx="1">
                  <c:v>0.18</c:v>
                </c:pt>
                <c:pt idx="2">
                  <c:v>0.2</c:v>
                </c:pt>
                <c:pt idx="3">
                  <c:v>0.18</c:v>
                </c:pt>
                <c:pt idx="4">
                  <c:v>0.11</c:v>
                </c:pt>
                <c:pt idx="5">
                  <c:v>0.24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C5B-4BC9-A273-20CA83DEBC91}"/>
            </c:ext>
          </c:extLst>
        </c:ser>
        <c:ser>
          <c:idx val="2"/>
          <c:order val="2"/>
          <c:tx>
            <c:strRef>
              <c:f>ИТОГ!$D$192</c:f>
              <c:strCache>
                <c:ptCount val="1"/>
                <c:pt idx="0">
                  <c:v>Неудовлетворительно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1.335216420708821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C5B-4BC9-A273-20CA83DEBC91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C5B-4BC9-A273-20CA83DEBC91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002824631063231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5C5B-4BC9-A273-20CA83DEBC9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225360701181368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5C5B-4BC9-A273-20CA83DEBC91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6.6760821035441063E-3"/>
                  <c:y val="7.79767070682201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5C5B-4BC9-A273-20CA83DEBC91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112680350590684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5C5B-4BC9-A273-20CA83DEBC9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ИТОГ!$A$208:$A$213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ИТОГ!$D$208:$D$213</c:f>
              <c:numCache>
                <c:formatCode>0%</c:formatCode>
                <c:ptCount val="6"/>
                <c:pt idx="0">
                  <c:v>0.02</c:v>
                </c:pt>
                <c:pt idx="1">
                  <c:v>0</c:v>
                </c:pt>
                <c:pt idx="2">
                  <c:v>0.03</c:v>
                </c:pt>
                <c:pt idx="3">
                  <c:v>0.08</c:v>
                </c:pt>
                <c:pt idx="4">
                  <c:v>0.03</c:v>
                </c:pt>
                <c:pt idx="5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C5B-4BC9-A273-20CA83DEBC91}"/>
            </c:ext>
          </c:extLst>
        </c:ser>
        <c:ser>
          <c:idx val="3"/>
          <c:order val="3"/>
          <c:tx>
            <c:strRef>
              <c:f>ИТОГ!$E$192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5C5B-4BC9-A273-20CA83DEBC91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5C5B-4BC9-A273-20CA83DEBC9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1126803505906762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5C5B-4BC9-A273-20CA83DEBC91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4.4507214023625742E-3"/>
                  <c:y val="-7.79767070682201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5C5B-4BC9-A273-20CA83DEBC9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ИТОГ!$A$208:$A$213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ИТОГ!$E$208:$E$213</c:f>
              <c:numCache>
                <c:formatCode>0%</c:formatCode>
                <c:ptCount val="6"/>
                <c:pt idx="0">
                  <c:v>0.02</c:v>
                </c:pt>
                <c:pt idx="1">
                  <c:v>0.01</c:v>
                </c:pt>
                <c:pt idx="2">
                  <c:v>0.03</c:v>
                </c:pt>
                <c:pt idx="3">
                  <c:v>0.02</c:v>
                </c:pt>
                <c:pt idx="4">
                  <c:v>7.0000000000000007E-2</c:v>
                </c:pt>
                <c:pt idx="5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C5B-4BC9-A273-20CA83DEBC9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9204096"/>
        <c:axId val="119771136"/>
      </c:barChart>
      <c:catAx>
        <c:axId val="1192040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19771136"/>
        <c:crosses val="autoZero"/>
        <c:auto val="1"/>
        <c:lblAlgn val="ctr"/>
        <c:lblOffset val="100"/>
        <c:noMultiLvlLbl val="0"/>
      </c:catAx>
      <c:valAx>
        <c:axId val="119771136"/>
        <c:scaling>
          <c:orientation val="minMax"/>
        </c:scaling>
        <c:delete val="1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19204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800"/>
              <a:t>УУНиТ (головной вуз)</a:t>
            </a:r>
          </a:p>
        </c:rich>
      </c:tx>
      <c:layout>
        <c:manualLayout>
          <c:xMode val="edge"/>
          <c:yMode val="edge"/>
          <c:x val="0.21710534406951462"/>
          <c:y val="6.526105024647457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2745400607398392"/>
          <c:y val="0.22176467348850784"/>
          <c:w val="0.39325242005565297"/>
          <c:h val="0.63547295757927524"/>
        </c:manualLayout>
      </c:layout>
      <c:pieChart>
        <c:varyColors val="1"/>
        <c:ser>
          <c:idx val="0"/>
          <c:order val="0"/>
          <c:tx>
            <c:strRef>
              <c:f>ИТОГ!$A$217</c:f>
              <c:strCache>
                <c:ptCount val="1"/>
                <c:pt idx="0">
                  <c:v>Головной ВУЗ</c:v>
                </c:pt>
              </c:strCache>
            </c:strRef>
          </c:tx>
          <c:dPt>
            <c:idx val="0"/>
            <c:bubble3D val="0"/>
            <c:spPr>
              <a:solidFill>
                <a:srgbClr val="70AD47">
                  <a:lumMod val="40000"/>
                  <a:lumOff val="6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B5D-4C4A-92F9-12A6904BE3E0}"/>
              </c:ext>
            </c:extLst>
          </c:dPt>
          <c:dPt>
            <c:idx val="1"/>
            <c:bubble3D val="0"/>
            <c:spPr>
              <a:solidFill>
                <a:srgbClr val="FFB837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B5D-4C4A-92F9-12A6904BE3E0}"/>
              </c:ext>
            </c:extLst>
          </c:dPt>
          <c:dPt>
            <c:idx val="2"/>
            <c:bubble3D val="0"/>
            <c:spPr>
              <a:solidFill>
                <a:srgbClr val="5B9BD5">
                  <a:lumMod val="40000"/>
                  <a:lumOff val="6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B5D-4C4A-92F9-12A6904BE3E0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3175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B5D-4C4A-92F9-12A6904BE3E0}"/>
              </c:ext>
            </c:extLst>
          </c:dPt>
          <c:dLbls>
            <c:dLbl>
              <c:idx val="0"/>
              <c:layout>
                <c:manualLayout>
                  <c:x val="-8.201976083803364E-2"/>
                  <c:y val="-0.1234441825653245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B5D-4C4A-92F9-12A6904BE3E0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9.8796406265543438E-2"/>
                  <c:y val="6.648495942872549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B5D-4C4A-92F9-12A6904BE3E0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9.5341910260008812E-3"/>
                  <c:y val="3.4317553838161849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B5D-4C4A-92F9-12A6904BE3E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ИТОГ!$B$215:$E$215</c:f>
              <c:strCache>
                <c:ptCount val="4"/>
                <c:pt idx="0">
                  <c:v>Хорошо</c:v>
                </c:pt>
                <c:pt idx="1">
                  <c:v>Удовлетворительно</c:v>
                </c:pt>
                <c:pt idx="2">
                  <c:v>Неудовлетворительно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ИТОГ!$B$217:$E$217</c:f>
              <c:numCache>
                <c:formatCode>0%</c:formatCode>
                <c:ptCount val="4"/>
                <c:pt idx="0">
                  <c:v>0.71</c:v>
                </c:pt>
                <c:pt idx="1">
                  <c:v>0.24</c:v>
                </c:pt>
                <c:pt idx="2">
                  <c:v>0.03</c:v>
                </c:pt>
                <c:pt idx="3">
                  <c:v>0.02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B5D-4C4A-92F9-12A6904BE3E0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44011446695913"/>
          <c:y val="0.16526824437799781"/>
          <c:w val="0.31756750550672197"/>
          <c:h val="0.833787450290969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Филиалы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1775543866420055E-2"/>
          <c:y val="0.14297495874279026"/>
          <c:w val="0.95644891226715989"/>
          <c:h val="0.762478267257810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ИТОГ!$B$215</c:f>
              <c:strCache>
                <c:ptCount val="1"/>
                <c:pt idx="0">
                  <c:v>Хорошо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ИТОГ!$A$231:$A$236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ИТОГ!$B$231:$B$236</c:f>
              <c:numCache>
                <c:formatCode>0%</c:formatCode>
                <c:ptCount val="6"/>
                <c:pt idx="0">
                  <c:v>0.81</c:v>
                </c:pt>
                <c:pt idx="1">
                  <c:v>0.84</c:v>
                </c:pt>
                <c:pt idx="2">
                  <c:v>0.82</c:v>
                </c:pt>
                <c:pt idx="3">
                  <c:v>0.74</c:v>
                </c:pt>
                <c:pt idx="4">
                  <c:v>0.73</c:v>
                </c:pt>
                <c:pt idx="5">
                  <c:v>0.75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14D-437D-9A9D-11BFE07A6696}"/>
            </c:ext>
          </c:extLst>
        </c:ser>
        <c:ser>
          <c:idx val="1"/>
          <c:order val="1"/>
          <c:tx>
            <c:strRef>
              <c:f>ИТОГ!$C$215</c:f>
              <c:strCache>
                <c:ptCount val="1"/>
                <c:pt idx="0">
                  <c:v>Удовлетворительно</c:v>
                </c:pt>
              </c:strCache>
            </c:strRef>
          </c:tx>
          <c:spPr>
            <a:solidFill>
              <a:srgbClr val="FFB837"/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6.67608210354410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14D-437D-9A9D-11BFE07A6696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67608210354410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514D-437D-9A9D-11BFE07A6696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6760821035441063E-3"/>
                  <c:y val="-1.3323580988119633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514D-437D-9A9D-11BFE07A6696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3352164207088213E-2"/>
                  <c:y val="-7.26749176541681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514D-437D-9A9D-11BFE07A6696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3352164207088213E-2"/>
                  <c:y val="-7.26749176541681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514D-437D-9A9D-11BFE07A6696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6.6760821035441063E-3"/>
                  <c:y val="-1.3323580988119633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514D-437D-9A9D-11BFE07A6696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ИТОГ!$A$231:$A$236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ИТОГ!$C$231:$C$236</c:f>
              <c:numCache>
                <c:formatCode>0%</c:formatCode>
                <c:ptCount val="6"/>
                <c:pt idx="0">
                  <c:v>0.15</c:v>
                </c:pt>
                <c:pt idx="1">
                  <c:v>0.15</c:v>
                </c:pt>
                <c:pt idx="2">
                  <c:v>0.12</c:v>
                </c:pt>
                <c:pt idx="3">
                  <c:v>0.17</c:v>
                </c:pt>
                <c:pt idx="4">
                  <c:v>0.19</c:v>
                </c:pt>
                <c:pt idx="5">
                  <c:v>0.19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14D-437D-9A9D-11BFE07A6696}"/>
            </c:ext>
          </c:extLst>
        </c:ser>
        <c:ser>
          <c:idx val="2"/>
          <c:order val="2"/>
          <c:tx>
            <c:strRef>
              <c:f>ИТОГ!$D$215</c:f>
              <c:strCache>
                <c:ptCount val="1"/>
                <c:pt idx="0">
                  <c:v>Неудовлетворительно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1.55775249082695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514D-437D-9A9D-11BFE07A6696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14D-437D-9A9D-11BFE07A6696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112680350590684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514D-437D-9A9D-11BFE07A6696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3352164207088213E-2"/>
                  <c:y val="-1.3323580988119633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514D-437D-9A9D-11BFE07A6696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6.67608210354410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514D-437D-9A9D-11BFE07A6696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ИТОГ!$A$231:$A$236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ИТОГ!$D$231:$D$236</c:f>
              <c:numCache>
                <c:formatCode>0%</c:formatCode>
                <c:ptCount val="6"/>
                <c:pt idx="0">
                  <c:v>0.02</c:v>
                </c:pt>
                <c:pt idx="1">
                  <c:v>0</c:v>
                </c:pt>
                <c:pt idx="2">
                  <c:v>0.04</c:v>
                </c:pt>
                <c:pt idx="3">
                  <c:v>0.08</c:v>
                </c:pt>
                <c:pt idx="4">
                  <c:v>0.03</c:v>
                </c:pt>
                <c:pt idx="5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14D-437D-9A9D-11BFE07A6696}"/>
            </c:ext>
          </c:extLst>
        </c:ser>
        <c:ser>
          <c:idx val="3"/>
          <c:order val="3"/>
          <c:tx>
            <c:strRef>
              <c:f>ИТОГ!$E$215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14D-437D-9A9D-11BFE07A6696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112680350590684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514D-437D-9A9D-11BFE07A6696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676082103544024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514D-437D-9A9D-11BFE07A6696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2253607011815317E-3"/>
                  <c:y val="-1.45349835308336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514D-437D-9A9D-11BFE07A6696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ИТОГ!$A$231:$A$236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ИТОГ!$E$231:$E$236</c:f>
              <c:numCache>
                <c:formatCode>0%</c:formatCode>
                <c:ptCount val="6"/>
                <c:pt idx="0">
                  <c:v>0.02</c:v>
                </c:pt>
                <c:pt idx="1">
                  <c:v>0.01</c:v>
                </c:pt>
                <c:pt idx="2">
                  <c:v>0.02</c:v>
                </c:pt>
                <c:pt idx="3">
                  <c:v>0.01</c:v>
                </c:pt>
                <c:pt idx="4">
                  <c:v>0.05</c:v>
                </c:pt>
                <c:pt idx="5">
                  <c:v>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14D-437D-9A9D-11BFE07A669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0130944"/>
        <c:axId val="120145024"/>
      </c:barChart>
      <c:catAx>
        <c:axId val="1201309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20145024"/>
        <c:crosses val="autoZero"/>
        <c:auto val="1"/>
        <c:lblAlgn val="ctr"/>
        <c:lblOffset val="100"/>
        <c:noMultiLvlLbl val="0"/>
      </c:catAx>
      <c:valAx>
        <c:axId val="120145024"/>
        <c:scaling>
          <c:orientation val="minMax"/>
        </c:scaling>
        <c:delete val="1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20130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u="none" strike="noStrike" kern="1200" spc="0" baseline="0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УУНиТ</a:t>
            </a:r>
            <a:r>
              <a:rPr lang="ru-RU" sz="1800" b="1" i="0" u="none" strike="noStrike" kern="1200" spc="0" baseline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(головной вуз</a:t>
            </a:r>
            <a:r>
              <a:rPr lang="ru-RU" dirty="0" smtClean="0"/>
              <a:t>)</a:t>
            </a:r>
            <a:endParaRPr lang="ru-RU" dirty="0"/>
          </a:p>
        </c:rich>
      </c:tx>
      <c:layout>
        <c:manualLayout>
          <c:xMode val="edge"/>
          <c:yMode val="edge"/>
          <c:x val="0.25470726183230841"/>
          <c:y val="2.77777353044881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3015236434214153"/>
          <c:y val="0.2217645307765056"/>
          <c:w val="0.39325242005565297"/>
          <c:h val="0.63547295757927524"/>
        </c:manualLayout>
      </c:layout>
      <c:pieChart>
        <c:varyColors val="1"/>
        <c:ser>
          <c:idx val="0"/>
          <c:order val="0"/>
          <c:tx>
            <c:strRef>
              <c:f>ИТОГ!$A$27</c:f>
              <c:strCache>
                <c:ptCount val="1"/>
                <c:pt idx="0">
                  <c:v>Головной ВУЗ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D89-4F5E-B2B1-6145265303D2}"/>
              </c:ext>
            </c:extLst>
          </c:dPt>
          <c:dPt>
            <c:idx val="1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D89-4F5E-B2B1-6145265303D2}"/>
              </c:ext>
            </c:extLst>
          </c:dPt>
          <c:dPt>
            <c:idx val="2"/>
            <c:bubble3D val="0"/>
            <c:spPr>
              <a:solidFill>
                <a:srgbClr val="FFCA69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D89-4F5E-B2B1-6145265303D2}"/>
              </c:ext>
            </c:extLst>
          </c:dPt>
          <c:dPt>
            <c:idx val="3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D89-4F5E-B2B1-6145265303D2}"/>
              </c:ext>
            </c:extLst>
          </c:dPt>
          <c:dLbls>
            <c:dLbl>
              <c:idx val="1"/>
              <c:layout>
                <c:manualLayout>
                  <c:x val="-0.13307656671541604"/>
                  <c:y val="-0.1800902172185454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D89-4F5E-B2B1-6145265303D2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1017403659529887"/>
                  <c:y val="1.661270668925170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D89-4F5E-B2B1-6145265303D2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9040660265668671E-2"/>
                  <c:y val="0.139382704883268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D89-4F5E-B2B1-6145265303D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ИТОГ!$B$25:$E$25</c:f>
              <c:strCache>
                <c:ptCount val="4"/>
                <c:pt idx="0">
                  <c:v>Среднее профессиональное образование</c:v>
                </c:pt>
                <c:pt idx="1">
                  <c:v>Бакалавриат</c:v>
                </c:pt>
                <c:pt idx="2">
                  <c:v> Специалитет</c:v>
                </c:pt>
                <c:pt idx="3">
                  <c:v>Магистратура</c:v>
                </c:pt>
              </c:strCache>
            </c:strRef>
          </c:cat>
          <c:val>
            <c:numRef>
              <c:f>ИТОГ!$B$27:$E$27</c:f>
              <c:numCache>
                <c:formatCode>0%</c:formatCode>
                <c:ptCount val="4"/>
                <c:pt idx="0">
                  <c:v>0.05</c:v>
                </c:pt>
                <c:pt idx="1">
                  <c:v>0.63</c:v>
                </c:pt>
                <c:pt idx="2">
                  <c:v>0.17</c:v>
                </c:pt>
                <c:pt idx="3">
                  <c:v>0.15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D89-4F5E-B2B1-6145265303D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185181568517017"/>
          <c:y val="0.19214044088824025"/>
          <c:w val="0.30372777136870538"/>
          <c:h val="0.806915240457236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800"/>
              <a:t>УУНиТ (головной вуз)</a:t>
            </a:r>
          </a:p>
        </c:rich>
      </c:tx>
      <c:layout>
        <c:manualLayout>
          <c:xMode val="edge"/>
          <c:yMode val="edge"/>
          <c:x val="0.33090300072098189"/>
          <c:y val="5.646951077686462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2745400607398392"/>
          <c:y val="0.22176467348850784"/>
          <c:w val="0.39325242005565297"/>
          <c:h val="0.63547295757927524"/>
        </c:manualLayout>
      </c:layout>
      <c:pieChart>
        <c:varyColors val="1"/>
        <c:ser>
          <c:idx val="0"/>
          <c:order val="0"/>
          <c:tx>
            <c:strRef>
              <c:f>ИТОГ!$A$241</c:f>
              <c:strCache>
                <c:ptCount val="1"/>
                <c:pt idx="0">
                  <c:v>Головной ВУЗ</c:v>
                </c:pt>
              </c:strCache>
            </c:strRef>
          </c:tx>
          <c:dPt>
            <c:idx val="0"/>
            <c:bubble3D val="0"/>
            <c:spPr>
              <a:solidFill>
                <a:srgbClr val="5B9BD5">
                  <a:lumMod val="40000"/>
                  <a:lumOff val="6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C9E-40D5-ABB1-A1249CA0FB26}"/>
              </c:ext>
            </c:extLst>
          </c:dPt>
          <c:dPt>
            <c:idx val="1"/>
            <c:bubble3D val="0"/>
            <c:spPr>
              <a:solidFill>
                <a:srgbClr val="70AD47">
                  <a:lumMod val="40000"/>
                  <a:lumOff val="6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C9E-40D5-ABB1-A1249CA0FB26}"/>
              </c:ext>
            </c:extLst>
          </c:dPt>
          <c:dPt>
            <c:idx val="2"/>
            <c:bubble3D val="0"/>
            <c:spPr>
              <a:solidFill>
                <a:srgbClr val="FFB837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C9E-40D5-ABB1-A1249CA0FB26}"/>
              </c:ext>
            </c:extLst>
          </c:dPt>
          <c:dPt>
            <c:idx val="3"/>
            <c:bubble3D val="0"/>
            <c:spPr>
              <a:solidFill>
                <a:srgbClr val="ED7D31">
                  <a:lumMod val="75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C9E-40D5-ABB1-A1249CA0FB26}"/>
              </c:ext>
            </c:extLst>
          </c:dPt>
          <c:dPt>
            <c:idx val="4"/>
            <c:bubble3D val="0"/>
            <c:spPr>
              <a:solidFill>
                <a:sysClr val="window" lastClr="FFFFFF">
                  <a:lumMod val="85000"/>
                </a:sys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C9E-40D5-ABB1-A1249CA0FB26}"/>
              </c:ext>
            </c:extLst>
          </c:dPt>
          <c:dLbls>
            <c:dLbl>
              <c:idx val="0"/>
              <c:layout>
                <c:manualLayout>
                  <c:x val="-7.6270414613397369E-2"/>
                  <c:y val="0.13039196634340361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C9E-40D5-ABB1-A1249CA0FB26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8736702257485709E-3"/>
                  <c:y val="-0.23192943169310057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C9E-40D5-ABB1-A1249CA0FB26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ИТОГ!$B$239:$F$239</c:f>
              <c:strCache>
                <c:ptCount val="5"/>
                <c:pt idx="0">
                  <c:v>Услугами МФСО не пользуюсь</c:v>
                </c:pt>
                <c:pt idx="1">
                  <c:v>Хорошо</c:v>
                </c:pt>
                <c:pt idx="2">
                  <c:v>Удовлетворительно</c:v>
                </c:pt>
                <c:pt idx="3">
                  <c:v>Неудовлетворительно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ИТОГ!$B$241:$F$241</c:f>
              <c:numCache>
                <c:formatCode>0%</c:formatCode>
                <c:ptCount val="5"/>
                <c:pt idx="0">
                  <c:v>0.28999999999999998</c:v>
                </c:pt>
                <c:pt idx="1">
                  <c:v>0.43</c:v>
                </c:pt>
                <c:pt idx="2">
                  <c:v>0.16</c:v>
                </c:pt>
                <c:pt idx="3">
                  <c:v>0.05</c:v>
                </c:pt>
                <c:pt idx="4">
                  <c:v>7.0000000000000007E-2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EC9E-40D5-ABB1-A1249CA0FB26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230958978365893"/>
          <c:y val="0.19214044153831086"/>
          <c:w val="0.31361328294968815"/>
          <c:h val="0.806915240457236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800"/>
              <a:t>УУНиТ (головной вуз)</a:t>
            </a:r>
          </a:p>
        </c:rich>
      </c:tx>
      <c:layout>
        <c:manualLayout>
          <c:xMode val="edge"/>
          <c:yMode val="edge"/>
          <c:x val="0.33090300072098189"/>
          <c:y val="5.646951077686462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2745400607398392"/>
          <c:y val="0.22176467348850784"/>
          <c:w val="0.39325242005565297"/>
          <c:h val="0.63547295757927524"/>
        </c:manualLayout>
      </c:layout>
      <c:pieChart>
        <c:varyColors val="1"/>
        <c:ser>
          <c:idx val="0"/>
          <c:order val="0"/>
          <c:tx>
            <c:strRef>
              <c:f>ИТОГ!$A$264</c:f>
              <c:strCache>
                <c:ptCount val="1"/>
                <c:pt idx="0">
                  <c:v>Головной ВУЗ</c:v>
                </c:pt>
              </c:strCache>
            </c:strRef>
          </c:tx>
          <c:dPt>
            <c:idx val="0"/>
            <c:bubble3D val="0"/>
            <c:spPr>
              <a:solidFill>
                <a:srgbClr val="70AD47">
                  <a:lumMod val="40000"/>
                  <a:lumOff val="6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14D-413B-9D33-EB4C22FE27AB}"/>
              </c:ext>
            </c:extLst>
          </c:dPt>
          <c:dPt>
            <c:idx val="1"/>
            <c:bubble3D val="0"/>
            <c:spPr>
              <a:solidFill>
                <a:srgbClr val="5B9BD5">
                  <a:lumMod val="40000"/>
                  <a:lumOff val="6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14D-413B-9D33-EB4C22FE27AB}"/>
              </c:ext>
            </c:extLst>
          </c:dPt>
          <c:dPt>
            <c:idx val="2"/>
            <c:bubble3D val="0"/>
            <c:spPr>
              <a:solidFill>
                <a:srgbClr val="FFB837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14D-413B-9D33-EB4C22FE27AB}"/>
              </c:ext>
            </c:extLst>
          </c:dPt>
          <c:dPt>
            <c:idx val="3"/>
            <c:bubble3D val="0"/>
            <c:spPr>
              <a:solidFill>
                <a:srgbClr val="ED7D31">
                  <a:lumMod val="75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14D-413B-9D33-EB4C22FE27AB}"/>
              </c:ext>
            </c:extLst>
          </c:dPt>
          <c:dPt>
            <c:idx val="4"/>
            <c:bubble3D val="0"/>
            <c:spPr>
              <a:solidFill>
                <a:sysClr val="window" lastClr="FFFFFF">
                  <a:lumMod val="85000"/>
                </a:sys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14D-413B-9D33-EB4C22FE27AB}"/>
              </c:ext>
            </c:extLst>
          </c:dPt>
          <c:dLbls>
            <c:dLbl>
              <c:idx val="0"/>
              <c:layout>
                <c:manualLayout>
                  <c:x val="-5.9584719249708082E-2"/>
                  <c:y val="0.1392032770252939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14D-413B-9D33-EB4C22FE27AB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6.4459337812042661E-2"/>
                  <c:y val="-0.1819428585180555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14D-413B-9D33-EB4C22FE27AB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6595795302129658E-2"/>
                  <c:y val="-3.820504587417430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14D-413B-9D33-EB4C22FE27AB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5.1326126545894891E-2"/>
                  <c:y val="0.1500535467858312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14D-413B-9D33-EB4C22FE27A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ИТОГ!$B$262:$E$262</c:f>
              <c:strCache>
                <c:ptCount val="4"/>
                <c:pt idx="0">
                  <c:v>Отлично</c:v>
                </c:pt>
                <c:pt idx="1">
                  <c:v>Хорошо</c:v>
                </c:pt>
                <c:pt idx="2">
                  <c:v>Удовлетворительно </c:v>
                </c:pt>
                <c:pt idx="3">
                  <c:v>Неудовлетворительно</c:v>
                </c:pt>
              </c:strCache>
            </c:strRef>
          </c:cat>
          <c:val>
            <c:numRef>
              <c:f>ИТОГ!$B$264:$E$264</c:f>
              <c:numCache>
                <c:formatCode>0%</c:formatCode>
                <c:ptCount val="4"/>
                <c:pt idx="0">
                  <c:v>0.21</c:v>
                </c:pt>
                <c:pt idx="1">
                  <c:v>0.34</c:v>
                </c:pt>
                <c:pt idx="2">
                  <c:v>0.31</c:v>
                </c:pt>
                <c:pt idx="3">
                  <c:v>0.14000000000000001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14D-413B-9D33-EB4C22FE27AB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230958978365893"/>
          <c:y val="0.19214044153831086"/>
          <c:w val="0.28698211658296374"/>
          <c:h val="0.806915240457236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Филиалы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6485449448478581E-3"/>
          <c:y val="0.14707448834533898"/>
          <c:w val="0.95644891226715989"/>
          <c:h val="0.762478267257810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ИТОГ!$B$262</c:f>
              <c:strCache>
                <c:ptCount val="1"/>
                <c:pt idx="0">
                  <c:v>Отлично</c:v>
                </c:pt>
              </c:strCache>
            </c:strRef>
          </c:tx>
          <c:spPr>
            <a:solidFill>
              <a:srgbClr val="F09252"/>
            </a:solidFill>
            <a:ln>
              <a:solidFill>
                <a:srgbClr val="003366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rgbClr val="003366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rgbClr val="003366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rgbClr val="003366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rgbClr val="003366"/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rgbClr val="003366"/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rgbClr val="003366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ИТОГ!$A$278:$A$283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ИТОГ!$B$278:$B$283</c:f>
              <c:numCache>
                <c:formatCode>0%</c:formatCode>
                <c:ptCount val="6"/>
                <c:pt idx="0">
                  <c:v>0.4</c:v>
                </c:pt>
                <c:pt idx="1">
                  <c:v>0.43</c:v>
                </c:pt>
                <c:pt idx="2">
                  <c:v>0.45</c:v>
                </c:pt>
                <c:pt idx="3">
                  <c:v>0.42</c:v>
                </c:pt>
                <c:pt idx="4">
                  <c:v>0.36</c:v>
                </c:pt>
                <c:pt idx="5">
                  <c:v>0.39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0BE-415A-8329-AA0CF1D8FD0F}"/>
            </c:ext>
          </c:extLst>
        </c:ser>
        <c:ser>
          <c:idx val="1"/>
          <c:order val="1"/>
          <c:tx>
            <c:strRef>
              <c:f>ИТОГ!$C$262</c:f>
              <c:strCache>
                <c:ptCount val="1"/>
                <c:pt idx="0">
                  <c:v>Хорошо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1.2965964343598054E-2"/>
                  <c:y val="1.67657202029191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70BE-415A-8329-AA0CF1D8FD0F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296596434359805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0BE-415A-8329-AA0CF1D8FD0F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6439762290653702E-3"/>
                  <c:y val="-7.51554375465203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70BE-415A-8329-AA0CF1D8FD0F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296596434359805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70BE-415A-8329-AA0CF1D8FD0F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8.6439762290652904E-3"/>
                  <c:y val="1.2298304577035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70BE-415A-8329-AA0CF1D8FD0F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0804970286331712E-2"/>
                  <c:y val="-3.7577718773260195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70BE-415A-8329-AA0CF1D8FD0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ИТОГ!$A$278:$A$283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ИТОГ!$C$278:$C$283</c:f>
              <c:numCache>
                <c:formatCode>0%</c:formatCode>
                <c:ptCount val="6"/>
                <c:pt idx="0">
                  <c:v>0.35</c:v>
                </c:pt>
                <c:pt idx="1">
                  <c:v>0.35</c:v>
                </c:pt>
                <c:pt idx="2">
                  <c:v>0.33</c:v>
                </c:pt>
                <c:pt idx="3">
                  <c:v>0.28000000000000003</c:v>
                </c:pt>
                <c:pt idx="4">
                  <c:v>0.34</c:v>
                </c:pt>
                <c:pt idx="5">
                  <c:v>0.33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0BE-415A-8329-AA0CF1D8FD0F}"/>
            </c:ext>
          </c:extLst>
        </c:ser>
        <c:ser>
          <c:idx val="2"/>
          <c:order val="2"/>
          <c:tx>
            <c:strRef>
              <c:f>ИТОГ!$D$262</c:f>
              <c:strCache>
                <c:ptCount val="1"/>
                <c:pt idx="0">
                  <c:v>Удовлетворительно </c:v>
                </c:pt>
              </c:strCache>
            </c:strRef>
          </c:tx>
          <c:spPr>
            <a:solidFill>
              <a:srgbClr val="FFB837"/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1.0804970286331712E-2"/>
                  <c:y val="-7.51554375465203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70BE-415A-8329-AA0CF1D8FD0F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0804970286331712E-2"/>
                  <c:y val="-8.198869718023514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70BE-415A-8329-AA0CF1D8FD0F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5126958400864398E-2"/>
                  <c:y val="-7.51554375465203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70BE-415A-8329-AA0CF1D8FD0F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2965964343597976E-2"/>
                  <c:y val="8.19886971802336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70BE-415A-8329-AA0CF1D8FD0F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5126958400864239E-2"/>
                  <c:y val="-7.51554375465203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70BE-415A-8329-AA0CF1D8FD0F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8.643976229065370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70BE-415A-8329-AA0CF1D8FD0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ИТОГ!$A$278:$A$283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ИТОГ!$D$278:$D$283</c:f>
              <c:numCache>
                <c:formatCode>0%</c:formatCode>
                <c:ptCount val="6"/>
                <c:pt idx="0">
                  <c:v>0.2</c:v>
                </c:pt>
                <c:pt idx="1">
                  <c:v>0.19</c:v>
                </c:pt>
                <c:pt idx="2">
                  <c:v>0.21</c:v>
                </c:pt>
                <c:pt idx="3">
                  <c:v>0.21</c:v>
                </c:pt>
                <c:pt idx="4">
                  <c:v>0.2</c:v>
                </c:pt>
                <c:pt idx="5">
                  <c:v>0.25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0BE-415A-8329-AA0CF1D8FD0F}"/>
            </c:ext>
          </c:extLst>
        </c:ser>
        <c:ser>
          <c:idx val="3"/>
          <c:order val="3"/>
          <c:tx>
            <c:strRef>
              <c:f>ИТОГ!$E$262</c:f>
              <c:strCache>
                <c:ptCount val="1"/>
                <c:pt idx="0">
                  <c:v>Неудовлетворительно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4.3219881145326851E-3"/>
                  <c:y val="8.198869718023440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0BE-415A-8329-AA0CF1D8FD0F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482982171799027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70BE-415A-8329-AA0CF1D8FD0F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830022075055187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70BE-415A-8329-AA0CF1D8FD0F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1037527593818904E-2"/>
                  <c:y val="-2.04971742950585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70BE-415A-8329-AA0CF1D8FD0F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8.6439762290652124E-3"/>
                  <c:y val="-4.09943485901172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70BE-415A-8329-AA0CF1D8FD0F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8.643976229065370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70BE-415A-8329-AA0CF1D8FD0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ИТОГ!$A$278:$A$283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ИТОГ!$E$278:$E$283</c:f>
              <c:numCache>
                <c:formatCode>0%</c:formatCode>
                <c:ptCount val="6"/>
                <c:pt idx="0">
                  <c:v>0.05</c:v>
                </c:pt>
                <c:pt idx="1">
                  <c:v>0.03</c:v>
                </c:pt>
                <c:pt idx="2">
                  <c:v>0.01</c:v>
                </c:pt>
                <c:pt idx="3">
                  <c:v>0.09</c:v>
                </c:pt>
                <c:pt idx="4">
                  <c:v>0.1</c:v>
                </c:pt>
                <c:pt idx="5">
                  <c:v>0.03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0BE-415A-8329-AA0CF1D8FD0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0451840"/>
        <c:axId val="120453376"/>
      </c:barChart>
      <c:catAx>
        <c:axId val="1204518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20453376"/>
        <c:crosses val="autoZero"/>
        <c:auto val="1"/>
        <c:lblAlgn val="ctr"/>
        <c:lblOffset val="100"/>
        <c:noMultiLvlLbl val="0"/>
      </c:catAx>
      <c:valAx>
        <c:axId val="120453376"/>
        <c:scaling>
          <c:orientation val="minMax"/>
        </c:scaling>
        <c:delete val="1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20451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800"/>
              <a:t>УУНиТ (головной вуз)</a:t>
            </a:r>
          </a:p>
        </c:rich>
      </c:tx>
      <c:layout>
        <c:manualLayout>
          <c:xMode val="edge"/>
          <c:yMode val="edge"/>
          <c:x val="0.33090300072098189"/>
          <c:y val="5.646951077686462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30448905868714721"/>
          <c:y val="0.192148078212726"/>
          <c:w val="0.28397467436888918"/>
          <c:h val="0.68624394553639578"/>
        </c:manualLayout>
      </c:layout>
      <c:pieChart>
        <c:varyColors val="1"/>
        <c:ser>
          <c:idx val="0"/>
          <c:order val="0"/>
          <c:tx>
            <c:strRef>
              <c:f>ИТОГ!$A$288</c:f>
              <c:strCache>
                <c:ptCount val="1"/>
                <c:pt idx="0">
                  <c:v>Головной ВУЗ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2E6-4B1A-AB04-46C04567534B}"/>
              </c:ext>
            </c:extLst>
          </c:dPt>
          <c:dPt>
            <c:idx val="1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2E6-4B1A-AB04-46C04567534B}"/>
              </c:ext>
            </c:extLst>
          </c:dPt>
          <c:dPt>
            <c:idx val="2"/>
            <c:bubble3D val="0"/>
            <c:explosion val="8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2E6-4B1A-AB04-46C04567534B}"/>
              </c:ext>
            </c:extLst>
          </c:dPt>
          <c:dPt>
            <c:idx val="3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2E6-4B1A-AB04-46C04567534B}"/>
              </c:ext>
            </c:extLst>
          </c:dPt>
          <c:dPt>
            <c:idx val="4"/>
            <c:bubble3D val="0"/>
            <c:spPr>
              <a:solidFill>
                <a:schemeClr val="accent4">
                  <a:tint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2E6-4B1A-AB04-46C04567534B}"/>
              </c:ext>
            </c:extLst>
          </c:dPt>
          <c:dLbls>
            <c:dLbl>
              <c:idx val="2"/>
              <c:layout>
                <c:manualLayout>
                  <c:x val="-2.8179010533610847E-2"/>
                  <c:y val="-0.1878895070178309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2E6-4B1A-AB04-46C04567534B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9432647038644758E-2"/>
                  <c:y val="6.09932135372126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2E6-4B1A-AB04-46C04567534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ИТОГ!$B$286:$E$286</c:f>
              <c:strCache>
                <c:ptCount val="4"/>
                <c:pt idx="0">
                  <c:v>Только печатными</c:v>
                </c:pt>
                <c:pt idx="1">
                  <c:v>Только электронными</c:v>
                </c:pt>
                <c:pt idx="2">
                  <c:v>И электронными и печатными</c:v>
                </c:pt>
                <c:pt idx="3">
                  <c:v>Не пользуюсь</c:v>
                </c:pt>
              </c:strCache>
            </c:strRef>
          </c:cat>
          <c:val>
            <c:numRef>
              <c:f>ИТОГ!$B$288:$E$288</c:f>
              <c:numCache>
                <c:formatCode>0%</c:formatCode>
                <c:ptCount val="4"/>
                <c:pt idx="0">
                  <c:v>0.06</c:v>
                </c:pt>
                <c:pt idx="1">
                  <c:v>0.27</c:v>
                </c:pt>
                <c:pt idx="2">
                  <c:v>0.26</c:v>
                </c:pt>
                <c:pt idx="3">
                  <c:v>0.41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72E6-4B1A-AB04-46C04567534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6099274029686905"/>
          <c:y val="0.14560029263310156"/>
          <c:w val="0.31361328294968815"/>
          <c:h val="0.806915240457236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dirty="0" smtClean="0"/>
              <a:t>Филиалы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1775543866420055E-2"/>
          <c:y val="0.14297495874279026"/>
          <c:w val="0.95644891226715989"/>
          <c:h val="0.762478267257810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ИТОГ!$B$286</c:f>
              <c:strCache>
                <c:ptCount val="1"/>
                <c:pt idx="0">
                  <c:v>Только печатными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ИТОГ!$A$302:$A$307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ИТОГ!$B$302:$B$307</c:f>
              <c:numCache>
                <c:formatCode>0%</c:formatCode>
                <c:ptCount val="6"/>
                <c:pt idx="0">
                  <c:v>0.03</c:v>
                </c:pt>
                <c:pt idx="1">
                  <c:v>0.02</c:v>
                </c:pt>
                <c:pt idx="2">
                  <c:v>0.02</c:v>
                </c:pt>
                <c:pt idx="3">
                  <c:v>0.01</c:v>
                </c:pt>
                <c:pt idx="4">
                  <c:v>0.11</c:v>
                </c:pt>
                <c:pt idx="5">
                  <c:v>0.09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0CF-4913-8765-80371D66BF8B}"/>
            </c:ext>
          </c:extLst>
        </c:ser>
        <c:ser>
          <c:idx val="1"/>
          <c:order val="1"/>
          <c:tx>
            <c:strRef>
              <c:f>ИТОГ!$C$286</c:f>
              <c:strCache>
                <c:ptCount val="1"/>
                <c:pt idx="0">
                  <c:v>Только электронными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5"/>
              <c:layout>
                <c:manualLayout>
                  <c:x val="0"/>
                  <c:y val="8.62037952748094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C0CF-4913-8765-80371D66BF8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ИТОГ!$A$302:$A$307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ИТОГ!$C$302:$C$307</c:f>
              <c:numCache>
                <c:formatCode>0%</c:formatCode>
                <c:ptCount val="6"/>
                <c:pt idx="0">
                  <c:v>0.42</c:v>
                </c:pt>
                <c:pt idx="1">
                  <c:v>0.28999999999999998</c:v>
                </c:pt>
                <c:pt idx="2">
                  <c:v>0.16</c:v>
                </c:pt>
                <c:pt idx="3">
                  <c:v>0.56000000000000005</c:v>
                </c:pt>
                <c:pt idx="4">
                  <c:v>0.18</c:v>
                </c:pt>
                <c:pt idx="5">
                  <c:v>0.23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0CF-4913-8765-80371D66BF8B}"/>
            </c:ext>
          </c:extLst>
        </c:ser>
        <c:ser>
          <c:idx val="2"/>
          <c:order val="2"/>
          <c:tx>
            <c:strRef>
              <c:f>ИТОГ!$D$286</c:f>
              <c:strCache>
                <c:ptCount val="1"/>
                <c:pt idx="0">
                  <c:v>И электронными и печатными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6.400761236989949E-3"/>
                  <c:y val="4.310189763740511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0CF-4913-8765-80371D66BF8B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4935109552976469E-2"/>
                  <c:y val="-4.310189763740511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C0CF-4913-8765-80371D66BF8B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"/>
                  <c:y val="-3.4481518109924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C0CF-4913-8765-80371D66BF8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ИТОГ!$A$302:$A$307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ИТОГ!$D$302:$D$307</c:f>
              <c:numCache>
                <c:formatCode>0%</c:formatCode>
                <c:ptCount val="6"/>
                <c:pt idx="0">
                  <c:v>0.3</c:v>
                </c:pt>
                <c:pt idx="1">
                  <c:v>0.47</c:v>
                </c:pt>
                <c:pt idx="2">
                  <c:v>0.45</c:v>
                </c:pt>
                <c:pt idx="3">
                  <c:v>0.26</c:v>
                </c:pt>
                <c:pt idx="4">
                  <c:v>0.41</c:v>
                </c:pt>
                <c:pt idx="5">
                  <c:v>0.24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0CF-4913-8765-80371D66BF8B}"/>
            </c:ext>
          </c:extLst>
        </c:ser>
        <c:ser>
          <c:idx val="3"/>
          <c:order val="3"/>
          <c:tx>
            <c:strRef>
              <c:f>ИТОГ!$E$286</c:f>
              <c:strCache>
                <c:ptCount val="1"/>
                <c:pt idx="0">
                  <c:v>Не пользуюсь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1.0667935394983228E-2"/>
                  <c:y val="4.310189763740432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0CF-4913-8765-80371D66BF8B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280152247397989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C0CF-4913-8765-80371D66BF8B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4935109552976547E-2"/>
                  <c:y val="8.620379527481023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0CF-4913-8765-80371D66BF8B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400761236990027E-3"/>
                  <c:y val="-7.9019232831655407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C0CF-4913-8765-80371D66BF8B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2801522473979898E-2"/>
                  <c:y val="-4.310189763740511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C0CF-4913-8765-80371D66BF8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ИТОГ!$A$302:$A$307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ИТОГ!$E$302:$E$307</c:f>
              <c:numCache>
                <c:formatCode>0%</c:formatCode>
                <c:ptCount val="6"/>
                <c:pt idx="0">
                  <c:v>0.25</c:v>
                </c:pt>
                <c:pt idx="1">
                  <c:v>0.22</c:v>
                </c:pt>
                <c:pt idx="2">
                  <c:v>0.37</c:v>
                </c:pt>
                <c:pt idx="3">
                  <c:v>0.17</c:v>
                </c:pt>
                <c:pt idx="4">
                  <c:v>0.3</c:v>
                </c:pt>
                <c:pt idx="5">
                  <c:v>0.44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0CF-4913-8765-80371D66BF8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1140736"/>
        <c:axId val="121142272"/>
      </c:barChart>
      <c:catAx>
        <c:axId val="1211407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21142272"/>
        <c:crosses val="autoZero"/>
        <c:auto val="1"/>
        <c:lblAlgn val="ctr"/>
        <c:lblOffset val="100"/>
        <c:noMultiLvlLbl val="0"/>
      </c:catAx>
      <c:valAx>
        <c:axId val="121142272"/>
        <c:scaling>
          <c:orientation val="minMax"/>
        </c:scaling>
        <c:delete val="1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21140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b="1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800"/>
              <a:t>УУНиТ (головной вуз)</a:t>
            </a:r>
          </a:p>
        </c:rich>
      </c:tx>
      <c:layout>
        <c:manualLayout>
          <c:xMode val="edge"/>
          <c:yMode val="edge"/>
          <c:x val="0.33090300072098189"/>
          <c:y val="5.646951077686462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8271252389421325"/>
          <c:y val="0.25473838087677331"/>
          <c:w val="0.30575127795888718"/>
          <c:h val="0.59403720078315336"/>
        </c:manualLayout>
      </c:layout>
      <c:pieChart>
        <c:varyColors val="1"/>
        <c:ser>
          <c:idx val="0"/>
          <c:order val="0"/>
          <c:tx>
            <c:strRef>
              <c:f>ИТОГ!$A$312</c:f>
              <c:strCache>
                <c:ptCount val="1"/>
                <c:pt idx="0">
                  <c:v>Головной ВУЗ</c:v>
                </c:pt>
              </c:strCache>
            </c:strRef>
          </c:tx>
          <c:explosion val="2"/>
          <c:dPt>
            <c:idx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B41-433F-9FD1-59231898D369}"/>
              </c:ext>
            </c:extLst>
          </c:dPt>
          <c:dPt>
            <c:idx val="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B41-433F-9FD1-59231898D369}"/>
              </c:ext>
            </c:extLst>
          </c:dPt>
          <c:dPt>
            <c:idx val="2"/>
            <c:bubble3D val="0"/>
            <c:spPr>
              <a:solidFill>
                <a:srgbClr val="ED7D3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B41-433F-9FD1-59231898D369}"/>
              </c:ext>
            </c:extLst>
          </c:dPt>
          <c:dPt>
            <c:idx val="3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B41-433F-9FD1-59231898D369}"/>
              </c:ext>
            </c:extLst>
          </c:dPt>
          <c:dPt>
            <c:idx val="4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B41-433F-9FD1-59231898D369}"/>
              </c:ext>
            </c:extLst>
          </c:dPt>
          <c:dLbls>
            <c:dLbl>
              <c:idx val="2"/>
              <c:layout>
                <c:manualLayout>
                  <c:x val="-2.8179010533610847E-2"/>
                  <c:y val="-0.1878895070178309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9B41-433F-9FD1-59231898D36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9432647038644758E-2"/>
                  <c:y val="6.09932135372126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9B41-433F-9FD1-59231898D369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2995541393225726E-2"/>
                  <c:y val="0.1203033869682990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9B41-433F-9FD1-59231898D36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ИТОГ!$B$310:$F$310</c:f>
              <c:strCache>
                <c:ptCount val="5"/>
                <c:pt idx="0">
                  <c:v>Каждый день</c:v>
                </c:pt>
                <c:pt idx="1">
                  <c:v>1-2 раза в неделю</c:v>
                </c:pt>
                <c:pt idx="2">
                  <c:v>Несколько раз в месяц</c:v>
                </c:pt>
                <c:pt idx="3">
                  <c:v>Очень редко</c:v>
                </c:pt>
                <c:pt idx="4">
                  <c:v>Не захожу </c:v>
                </c:pt>
              </c:strCache>
            </c:strRef>
          </c:cat>
          <c:val>
            <c:numRef>
              <c:f>ИТОГ!$B$312:$F$312</c:f>
              <c:numCache>
                <c:formatCode>0%</c:formatCode>
                <c:ptCount val="5"/>
                <c:pt idx="0">
                  <c:v>7.0000000000000007E-2</c:v>
                </c:pt>
                <c:pt idx="1">
                  <c:v>0.25</c:v>
                </c:pt>
                <c:pt idx="2">
                  <c:v>0.28000000000000003</c:v>
                </c:pt>
                <c:pt idx="3">
                  <c:v>0.31</c:v>
                </c:pt>
                <c:pt idx="4">
                  <c:v>0.09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9B41-433F-9FD1-59231898D36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6099274029686905"/>
          <c:y val="0.14560029263310156"/>
          <c:w val="0.31361328294968815"/>
          <c:h val="0.806915240457236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dirty="0" smtClean="0"/>
              <a:t>Филиалы</a:t>
            </a:r>
            <a:endParaRPr lang="ru-RU" dirty="0"/>
          </a:p>
        </c:rich>
      </c:tx>
      <c:layout>
        <c:manualLayout>
          <c:xMode val="edge"/>
          <c:yMode val="edge"/>
          <c:x val="0.40098171688277695"/>
          <c:y val="1.57318256381066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1775543866420055E-2"/>
          <c:y val="0.14297495874279026"/>
          <c:w val="0.95644891226715989"/>
          <c:h val="0.762478267257810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ИТОГ!$B$310</c:f>
              <c:strCache>
                <c:ptCount val="1"/>
                <c:pt idx="0">
                  <c:v>Каждый день</c:v>
                </c:pt>
              </c:strCache>
            </c:strRef>
          </c:tx>
          <c:spPr>
            <a:solidFill>
              <a:srgbClr val="70AD47">
                <a:lumMod val="40000"/>
                <a:lumOff val="60000"/>
              </a:srgb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2.1585533953025118E-3"/>
                  <c:y val="7.865912819053274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A222-4C6E-B6A2-1571BF2DF1EE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5829208705182034E-16"/>
                  <c:y val="1.96647820476333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A222-4C6E-B6A2-1571BF2DF1EE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ИТОГ!$A$326:$A$331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ИТОГ!$B$326:$B$331</c:f>
              <c:numCache>
                <c:formatCode>0%</c:formatCode>
                <c:ptCount val="6"/>
                <c:pt idx="0">
                  <c:v>0.27</c:v>
                </c:pt>
                <c:pt idx="1">
                  <c:v>0.28000000000000003</c:v>
                </c:pt>
                <c:pt idx="2">
                  <c:v>0.17</c:v>
                </c:pt>
                <c:pt idx="3">
                  <c:v>0.43</c:v>
                </c:pt>
                <c:pt idx="4">
                  <c:v>7.0000000000000007E-2</c:v>
                </c:pt>
                <c:pt idx="5">
                  <c:v>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222-4C6E-B6A2-1571BF2DF1EE}"/>
            </c:ext>
          </c:extLst>
        </c:ser>
        <c:ser>
          <c:idx val="1"/>
          <c:order val="1"/>
          <c:tx>
            <c:strRef>
              <c:f>ИТОГ!$C$310</c:f>
              <c:strCache>
                <c:ptCount val="1"/>
                <c:pt idx="0">
                  <c:v>1-2 раза в неделю</c:v>
                </c:pt>
              </c:strCache>
            </c:strRef>
          </c:tx>
          <c:spPr>
            <a:solidFill>
              <a:srgbClr val="FFC000">
                <a:lumMod val="60000"/>
                <a:lumOff val="40000"/>
              </a:srgb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8.6342135812100471E-3"/>
                  <c:y val="-2.753069486668671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A222-4C6E-B6A2-1571BF2DF1EE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942698055772260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A222-4C6E-B6A2-1571BF2DF1EE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ИТОГ!$A$326:$A$331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ИТОГ!$C$326:$C$331</c:f>
              <c:numCache>
                <c:formatCode>0%</c:formatCode>
                <c:ptCount val="6"/>
                <c:pt idx="0">
                  <c:v>0.28000000000000003</c:v>
                </c:pt>
                <c:pt idx="1">
                  <c:v>0.31</c:v>
                </c:pt>
                <c:pt idx="2">
                  <c:v>0.26</c:v>
                </c:pt>
                <c:pt idx="3">
                  <c:v>0.41</c:v>
                </c:pt>
                <c:pt idx="4">
                  <c:v>0.08</c:v>
                </c:pt>
                <c:pt idx="5">
                  <c:v>0.15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222-4C6E-B6A2-1571BF2DF1EE}"/>
            </c:ext>
          </c:extLst>
        </c:ser>
        <c:ser>
          <c:idx val="2"/>
          <c:order val="2"/>
          <c:tx>
            <c:strRef>
              <c:f>ИТОГ!$D$310</c:f>
              <c:strCache>
                <c:ptCount val="1"/>
                <c:pt idx="0">
                  <c:v>Несколько раз в месяц</c:v>
                </c:pt>
              </c:strCache>
            </c:strRef>
          </c:tx>
          <c:spPr>
            <a:solidFill>
              <a:srgbClr val="ED7D31"/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8.6342135812100575E-3"/>
                  <c:y val="7.865912819053202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A222-4C6E-B6A2-1571BF2DF1EE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0792766976512559E-2"/>
                  <c:y val="-3.93295640952667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A222-4C6E-B6A2-1571BF2DF1EE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4756601859075362E-3"/>
                  <c:y val="-7.210336789706357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A222-4C6E-B6A2-1571BF2DF1EE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510987376711758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A222-4C6E-B6A2-1571BF2DF1EE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A222-4C6E-B6A2-1571BF2DF1EE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ИТОГ!$A$326:$A$331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ИТОГ!$D$326:$D$331</c:f>
              <c:numCache>
                <c:formatCode>0%</c:formatCode>
                <c:ptCount val="6"/>
                <c:pt idx="0">
                  <c:v>0.22</c:v>
                </c:pt>
                <c:pt idx="1">
                  <c:v>0.17</c:v>
                </c:pt>
                <c:pt idx="2">
                  <c:v>0.17</c:v>
                </c:pt>
                <c:pt idx="3">
                  <c:v>0.12</c:v>
                </c:pt>
                <c:pt idx="4">
                  <c:v>0.25</c:v>
                </c:pt>
                <c:pt idx="5">
                  <c:v>0.15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222-4C6E-B6A2-1571BF2DF1EE}"/>
            </c:ext>
          </c:extLst>
        </c:ser>
        <c:ser>
          <c:idx val="3"/>
          <c:order val="3"/>
          <c:tx>
            <c:strRef>
              <c:f>ИТОГ!$E$310</c:f>
              <c:strCache>
                <c:ptCount val="1"/>
                <c:pt idx="0">
                  <c:v>Очень редко</c:v>
                </c:pt>
              </c:strCache>
            </c:strRef>
          </c:tx>
          <c:spPr>
            <a:solidFill>
              <a:srgbClr val="F1A78A"/>
            </a:solidFill>
            <a:ln>
              <a:solidFill>
                <a:srgbClr val="003366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5B9BD5">
                  <a:lumMod val="40000"/>
                  <a:lumOff val="60000"/>
                </a:srgbClr>
              </a:solidFill>
              <a:ln>
                <a:solidFill>
                  <a:srgbClr val="003366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5B9BD5">
                  <a:lumMod val="40000"/>
                  <a:lumOff val="60000"/>
                </a:srgbClr>
              </a:solidFill>
              <a:ln>
                <a:solidFill>
                  <a:srgbClr val="003366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5B9BD5">
                  <a:lumMod val="40000"/>
                  <a:lumOff val="60000"/>
                </a:srgbClr>
              </a:solidFill>
              <a:ln>
                <a:solidFill>
                  <a:srgbClr val="003366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5B9BD5">
                  <a:lumMod val="40000"/>
                  <a:lumOff val="60000"/>
                </a:srgbClr>
              </a:solidFill>
              <a:ln>
                <a:solidFill>
                  <a:srgbClr val="003366"/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5B9BD5">
                  <a:lumMod val="40000"/>
                  <a:lumOff val="60000"/>
                </a:srgbClr>
              </a:solidFill>
              <a:ln>
                <a:solidFill>
                  <a:srgbClr val="003366"/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5B9BD5">
                  <a:lumMod val="40000"/>
                  <a:lumOff val="60000"/>
                </a:srgbClr>
              </a:solidFill>
              <a:ln>
                <a:solidFill>
                  <a:srgbClr val="003366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1.2951320371815052E-2"/>
                  <c:y val="1.57318256381066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A222-4C6E-B6A2-1571BF2DF1EE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9426980557722528E-2"/>
                  <c:y val="3.93295640952667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A222-4C6E-B6A2-1571BF2DF1EE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ИТОГ!$A$326:$A$331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ИТОГ!$E$326:$E$331</c:f>
              <c:numCache>
                <c:formatCode>0%</c:formatCode>
                <c:ptCount val="6"/>
                <c:pt idx="0">
                  <c:v>0.18</c:v>
                </c:pt>
                <c:pt idx="1">
                  <c:v>0.22</c:v>
                </c:pt>
                <c:pt idx="2">
                  <c:v>0.26</c:v>
                </c:pt>
                <c:pt idx="3">
                  <c:v>0.02</c:v>
                </c:pt>
                <c:pt idx="4">
                  <c:v>0.44</c:v>
                </c:pt>
                <c:pt idx="5">
                  <c:v>0.36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222-4C6E-B6A2-1571BF2DF1EE}"/>
            </c:ext>
          </c:extLst>
        </c:ser>
        <c:ser>
          <c:idx val="4"/>
          <c:order val="4"/>
          <c:tx>
            <c:strRef>
              <c:f>ИТОГ!$F$310</c:f>
              <c:strCache>
                <c:ptCount val="1"/>
                <c:pt idx="0">
                  <c:v>Не захожу </c:v>
                </c:pt>
              </c:strCache>
            </c:strRef>
          </c:tx>
          <c:spPr>
            <a:solidFill>
              <a:srgbClr val="E7E6E6">
                <a:lumMod val="75000"/>
              </a:srgb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6.4756601859075362E-3"/>
                  <c:y val="-3.93295640952667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A222-4C6E-B6A2-1571BF2DF1EE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4756601859075752E-3"/>
                  <c:y val="3.93295640952667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A222-4C6E-B6A2-1571BF2DF1EE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0792766976512481E-2"/>
                  <c:y val="-7.210336789706357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A222-4C6E-B6A2-1571BF2DF1EE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A222-4C6E-B6A2-1571BF2DF1EE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2951320371815072E-2"/>
                  <c:y val="-7.86591281905334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A222-4C6E-B6A2-1571BF2DF1EE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0792766976512559E-2"/>
                  <c:y val="1.17988692285800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A222-4C6E-B6A2-1571BF2DF1EE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ИТОГ!$A$326:$A$331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ИТОГ!$F$326:$F$331</c:f>
              <c:numCache>
                <c:formatCode>0%</c:formatCode>
                <c:ptCount val="6"/>
                <c:pt idx="0">
                  <c:v>0.05</c:v>
                </c:pt>
                <c:pt idx="1">
                  <c:v>0.02</c:v>
                </c:pt>
                <c:pt idx="2">
                  <c:v>0.14000000000000001</c:v>
                </c:pt>
                <c:pt idx="3">
                  <c:v>0.02</c:v>
                </c:pt>
                <c:pt idx="4">
                  <c:v>0.16</c:v>
                </c:pt>
                <c:pt idx="5">
                  <c:v>0.28999999999999998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222-4C6E-B6A2-1571BF2DF1E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0994432"/>
        <c:axId val="120996224"/>
      </c:barChart>
      <c:catAx>
        <c:axId val="1209944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20996224"/>
        <c:crosses val="autoZero"/>
        <c:auto val="1"/>
        <c:lblAlgn val="ctr"/>
        <c:lblOffset val="100"/>
        <c:noMultiLvlLbl val="0"/>
      </c:catAx>
      <c:valAx>
        <c:axId val="120996224"/>
        <c:scaling>
          <c:orientation val="minMax"/>
        </c:scaling>
        <c:delete val="1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20994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b="1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800"/>
              <a:t>УУНиТ (головной вуз)</a:t>
            </a:r>
          </a:p>
        </c:rich>
      </c:tx>
      <c:layout>
        <c:manualLayout>
          <c:xMode val="edge"/>
          <c:yMode val="edge"/>
          <c:x val="0.33090300072098189"/>
          <c:y val="5.646951077686462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8271252389421325"/>
          <c:y val="0.25473838087677331"/>
          <c:w val="0.30575127795888718"/>
          <c:h val="0.59403720078315336"/>
        </c:manualLayout>
      </c:layout>
      <c:pieChart>
        <c:varyColors val="1"/>
        <c:ser>
          <c:idx val="0"/>
          <c:order val="0"/>
          <c:tx>
            <c:strRef>
              <c:f>ИТОГ!$A$336</c:f>
              <c:strCache>
                <c:ptCount val="1"/>
                <c:pt idx="0">
                  <c:v>Головной ВУЗ</c:v>
                </c:pt>
              </c:strCache>
            </c:strRef>
          </c:tx>
          <c:explosion val="2"/>
          <c:dPt>
            <c:idx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F42-44DC-8FE8-A38BB4358292}"/>
              </c:ext>
            </c:extLst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F42-44DC-8FE8-A38BB4358292}"/>
              </c:ext>
            </c:extLst>
          </c:dPt>
          <c:dPt>
            <c:idx val="2"/>
            <c:bubble3D val="0"/>
            <c:spPr>
              <a:solidFill>
                <a:srgbClr val="ED7D3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F42-44DC-8FE8-A38BB4358292}"/>
              </c:ext>
            </c:extLst>
          </c:dPt>
          <c:dPt>
            <c:idx val="3"/>
            <c:bubble3D val="0"/>
            <c:spPr>
              <a:solidFill>
                <a:srgbClr val="F1A78A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F42-44DC-8FE8-A38BB4358292}"/>
              </c:ext>
            </c:extLst>
          </c:dPt>
          <c:dPt>
            <c:idx val="4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F42-44DC-8FE8-A38BB4358292}"/>
              </c:ext>
            </c:extLst>
          </c:dPt>
          <c:dLbls>
            <c:dLbl>
              <c:idx val="0"/>
              <c:layout>
                <c:manualLayout>
                  <c:x val="-7.9338486121888513E-2"/>
                  <c:y val="-0.1459608655374306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F42-44DC-8FE8-A38BB4358292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2944408649985212E-2"/>
                  <c:y val="0.1338650821719582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F42-44DC-8FE8-A38BB4358292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8179010533610847E-2"/>
                  <c:y val="-0.1878895070178309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EF42-44DC-8FE8-A38BB4358292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9432647038644758E-2"/>
                  <c:y val="6.09932135372126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EF42-44DC-8FE8-A38BB4358292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2995541393225726E-2"/>
                  <c:y val="0.1203033869682990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EF42-44DC-8FE8-A38BB435829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ИТОГ!$B$334:$C$334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ИТОГ!$B$336:$C$336</c:f>
              <c:numCache>
                <c:formatCode>0%</c:formatCode>
                <c:ptCount val="2"/>
                <c:pt idx="0">
                  <c:v>0.79</c:v>
                </c:pt>
                <c:pt idx="1">
                  <c:v>0.21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EF42-44DC-8FE8-A38BB435829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6545635401160448"/>
          <c:y val="0.25505493657628492"/>
          <c:w val="0.11574532262087991"/>
          <c:h val="0.697460588977882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dirty="0" smtClean="0"/>
              <a:t>Филиалы</a:t>
            </a:r>
            <a:endParaRPr lang="ru-RU" dirty="0"/>
          </a:p>
        </c:rich>
      </c:tx>
      <c:layout>
        <c:manualLayout>
          <c:xMode val="edge"/>
          <c:yMode val="edge"/>
          <c:x val="0.40098171688277695"/>
          <c:y val="1.57318256381066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1775543866420055E-2"/>
          <c:y val="0.14297495874279026"/>
          <c:w val="0.95644891226715989"/>
          <c:h val="0.762478267257810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ИТОГ!$B$334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70AD47">
                <a:lumMod val="40000"/>
                <a:lumOff val="60000"/>
              </a:srgb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2.1585533953025118E-3"/>
                  <c:y val="7.865912819053274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7AF-4E79-B9BB-4AC376D1B866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425406292370297E-3"/>
                  <c:y val="-1.81810308312932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7AF-4E79-B9BB-4AC376D1B866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ИТОГ!$A$350:$A$355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ИТОГ!$B$350:$B$355</c:f>
              <c:numCache>
                <c:formatCode>0%</c:formatCode>
                <c:ptCount val="6"/>
                <c:pt idx="0">
                  <c:v>0.75</c:v>
                </c:pt>
                <c:pt idx="1">
                  <c:v>0.85</c:v>
                </c:pt>
                <c:pt idx="2">
                  <c:v>0.79</c:v>
                </c:pt>
                <c:pt idx="3">
                  <c:v>0.63</c:v>
                </c:pt>
                <c:pt idx="4">
                  <c:v>0.75</c:v>
                </c:pt>
                <c:pt idx="5">
                  <c:v>0.61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7AF-4E79-B9BB-4AC376D1B866}"/>
            </c:ext>
          </c:extLst>
        </c:ser>
        <c:ser>
          <c:idx val="1"/>
          <c:order val="1"/>
          <c:tx>
            <c:strRef>
              <c:f>ИТОГ!$C$334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ED7D31">
                <a:lumMod val="75000"/>
              </a:srgb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2"/>
              <c:layout>
                <c:manualLayout>
                  <c:x val="8.8508125847404327E-3"/>
                  <c:y val="-7.8770024390414334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7AF-4E79-B9BB-4AC376D1B866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6.63810943855532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7AF-4E79-B9BB-4AC376D1B866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10635157309255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C7AF-4E79-B9BB-4AC376D1B866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ИТОГ!$A$350:$A$355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ИТОГ!$C$350:$C$355</c:f>
              <c:numCache>
                <c:formatCode>0%</c:formatCode>
                <c:ptCount val="6"/>
                <c:pt idx="0">
                  <c:v>0.25</c:v>
                </c:pt>
                <c:pt idx="1">
                  <c:v>0.15</c:v>
                </c:pt>
                <c:pt idx="2">
                  <c:v>0.21</c:v>
                </c:pt>
                <c:pt idx="3">
                  <c:v>0.37</c:v>
                </c:pt>
                <c:pt idx="4">
                  <c:v>0.25</c:v>
                </c:pt>
                <c:pt idx="5">
                  <c:v>0.39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7AF-4E79-B9BB-4AC376D1B86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1551104"/>
        <c:axId val="121552896"/>
      </c:barChart>
      <c:catAx>
        <c:axId val="1215511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21552896"/>
        <c:crosses val="autoZero"/>
        <c:auto val="1"/>
        <c:lblAlgn val="ctr"/>
        <c:lblOffset val="100"/>
        <c:noMultiLvlLbl val="0"/>
      </c:catAx>
      <c:valAx>
        <c:axId val="121552896"/>
        <c:scaling>
          <c:orientation val="minMax"/>
        </c:scaling>
        <c:delete val="1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21551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b="1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800"/>
              <a:t>УУНиТ (головной вуз)</a:t>
            </a:r>
          </a:p>
        </c:rich>
      </c:tx>
      <c:layout>
        <c:manualLayout>
          <c:xMode val="edge"/>
          <c:yMode val="edge"/>
          <c:x val="0.33090300072098189"/>
          <c:y val="5.646951077686462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1675649203447231"/>
          <c:y val="0.20526406857826254"/>
          <c:w val="0.33433213671967443"/>
          <c:h val="0.62696415684622064"/>
        </c:manualLayout>
      </c:layout>
      <c:pieChart>
        <c:varyColors val="1"/>
        <c:ser>
          <c:idx val="0"/>
          <c:order val="0"/>
          <c:tx>
            <c:strRef>
              <c:f>ИТОГ!$A$360</c:f>
              <c:strCache>
                <c:ptCount val="1"/>
                <c:pt idx="0">
                  <c:v>Головной ВУЗ</c:v>
                </c:pt>
              </c:strCache>
            </c:strRef>
          </c:tx>
          <c:explosion val="2"/>
          <c:dPt>
            <c:idx val="0"/>
            <c:bubble3D val="0"/>
            <c:explosion val="14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257-4553-AEBD-997C2CD68EBB}"/>
              </c:ext>
            </c:extLst>
          </c:dPt>
          <c:dPt>
            <c:idx val="1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257-4553-AEBD-997C2CD68EBB}"/>
              </c:ext>
            </c:extLst>
          </c:dPt>
          <c:dPt>
            <c:idx val="2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257-4553-AEBD-997C2CD68EBB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257-4553-AEBD-997C2CD68EBB}"/>
              </c:ext>
            </c:extLst>
          </c:dPt>
          <c:dPt>
            <c:idx val="4"/>
            <c:bubble3D val="0"/>
            <c:spPr>
              <a:solidFill>
                <a:schemeClr val="accent4">
                  <a:tint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257-4553-AEBD-997C2CD68EBB}"/>
              </c:ext>
            </c:extLst>
          </c:dPt>
          <c:dLbls>
            <c:dLbl>
              <c:idx val="0"/>
              <c:layout>
                <c:manualLayout>
                  <c:x val="-9.2717679443144546E-2"/>
                  <c:y val="8.197363128665725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257-4553-AEBD-997C2CD68EBB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3117388336591608E-2"/>
                  <c:y val="-0.1827237628445461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257-4553-AEBD-997C2CD68EBB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0945907603791102"/>
                  <c:y val="-1.89920571823141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257-4553-AEBD-997C2CD68EBB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1743464427648227E-2"/>
                  <c:y val="0.1436294005342825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0257-4553-AEBD-997C2CD68EB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ИТОГ!$B$358:$E$358</c:f>
              <c:strCache>
                <c:ptCount val="4"/>
                <c:pt idx="0">
                  <c:v>Вполне</c:v>
                </c:pt>
                <c:pt idx="1">
                  <c:v>Частично </c:v>
                </c:pt>
                <c:pt idx="2">
                  <c:v>Не удовлетворен(а)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ИТОГ!$B$360:$E$360</c:f>
              <c:numCache>
                <c:formatCode>0%</c:formatCode>
                <c:ptCount val="4"/>
                <c:pt idx="0">
                  <c:v>0.3</c:v>
                </c:pt>
                <c:pt idx="1">
                  <c:v>0.31</c:v>
                </c:pt>
                <c:pt idx="2">
                  <c:v>0.23</c:v>
                </c:pt>
                <c:pt idx="3">
                  <c:v>0.16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0257-4553-AEBD-997C2CD68EB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6099274029686905"/>
          <c:y val="0.14560029263310156"/>
          <c:w val="0.31361328294968815"/>
          <c:h val="0.806915240457236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Филиалы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1775543866420055E-2"/>
          <c:y val="0.14297495874279026"/>
          <c:w val="0.95644891226715989"/>
          <c:h val="0.7624782672578107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3"/>
              <c:layout>
                <c:manualLayout>
                  <c:x val="-3.9591897938945552E-3"/>
                  <c:y val="7.57410170110146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D11F-412A-B241-07AA854C4AAE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ИТОГ!$A$41:$A$46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ИТОГ!$B$41:$B$46</c:f>
              <c:numCache>
                <c:formatCode>0%</c:formatCode>
                <c:ptCount val="6"/>
                <c:pt idx="0">
                  <c:v>0.41</c:v>
                </c:pt>
                <c:pt idx="1">
                  <c:v>0.21</c:v>
                </c:pt>
                <c:pt idx="2">
                  <c:v>0.5</c:v>
                </c:pt>
                <c:pt idx="3">
                  <c:v>0.73</c:v>
                </c:pt>
                <c:pt idx="4">
                  <c:v>0.03</c:v>
                </c:pt>
                <c:pt idx="5">
                  <c:v>0.55000000000000004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11F-412A-B241-07AA854C4AAE}"/>
            </c:ext>
          </c:extLst>
        </c:ser>
        <c:ser>
          <c:idx val="1"/>
          <c:order val="1"/>
          <c:spPr>
            <a:solidFill>
              <a:schemeClr val="accent4">
                <a:tint val="86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D69"/>
              </a:solidFill>
              <a:ln>
                <a:solidFill>
                  <a:srgbClr val="003366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11F-412A-B241-07AA854C4AAE}"/>
              </c:ext>
            </c:extLst>
          </c:dPt>
          <c:dLbls>
            <c:dLbl>
              <c:idx val="0"/>
              <c:layout>
                <c:manualLayout>
                  <c:x val="-9.0730384651604402E-18"/>
                  <c:y val="-3.66602458314846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11F-412A-B241-07AA854C4AAE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1877569381683665E-2"/>
                  <c:y val="-3.66602458314846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D11F-412A-B241-07AA854C4AAE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1877569381683594E-2"/>
                  <c:y val="-1.344193485583255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D11F-412A-B241-07AA854C4AAE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187756938168366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D11F-412A-B241-07AA854C4AAE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ИТОГ!$A$41:$A$46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ИТОГ!$C$41:$C$46</c:f>
              <c:numCache>
                <c:formatCode>0%</c:formatCode>
                <c:ptCount val="6"/>
                <c:pt idx="0">
                  <c:v>0.42</c:v>
                </c:pt>
                <c:pt idx="1">
                  <c:v>0.78</c:v>
                </c:pt>
                <c:pt idx="2">
                  <c:v>0.36</c:v>
                </c:pt>
                <c:pt idx="3">
                  <c:v>0.26</c:v>
                </c:pt>
                <c:pt idx="4">
                  <c:v>0.95</c:v>
                </c:pt>
                <c:pt idx="5">
                  <c:v>0.44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11F-412A-B241-07AA854C4AAE}"/>
            </c:ext>
          </c:extLst>
        </c:ser>
        <c:ser>
          <c:idx val="2"/>
          <c:order val="2"/>
          <c:spPr>
            <a:solidFill>
              <a:schemeClr val="bg2">
                <a:lumMod val="90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1"/>
              <c:layout>
                <c:manualLayout>
                  <c:x val="5.9387846908418324E-3"/>
                  <c:y val="3.666024583148334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D11F-412A-B241-07AA854C4AAE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385716427863094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D11F-412A-B241-07AA854C4AAE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5.9387846908417604E-3"/>
                  <c:y val="3.666024583148334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D11F-412A-B241-07AA854C4AAE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7.9183795877891105E-3"/>
                  <c:y val="-1.099807374944553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D11F-412A-B241-07AA854C4AAE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9795948969472776E-3"/>
                  <c:y val="3.666024583148334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D11F-412A-B241-07AA854C4AAE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ИТОГ!$A$41:$A$46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ИТОГ!$D$41:$D$46</c:f>
              <c:numCache>
                <c:formatCode>0%</c:formatCode>
                <c:ptCount val="6"/>
                <c:pt idx="0">
                  <c:v>0.05</c:v>
                </c:pt>
                <c:pt idx="1">
                  <c:v>0.01</c:v>
                </c:pt>
                <c:pt idx="2">
                  <c:v>0.14000000000000001</c:v>
                </c:pt>
                <c:pt idx="3">
                  <c:v>0.01</c:v>
                </c:pt>
                <c:pt idx="4">
                  <c:v>0.02</c:v>
                </c:pt>
                <c:pt idx="5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11F-412A-B241-07AA854C4AAE}"/>
            </c:ext>
          </c:extLst>
        </c:ser>
        <c:ser>
          <c:idx val="3"/>
          <c:order val="3"/>
          <c:spPr>
            <a:solidFill>
              <a:srgbClr val="C89600"/>
            </a:solidFill>
            <a:ln>
              <a:solidFill>
                <a:srgbClr val="003366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003366"/>
                </a:solidFill>
              </a:ln>
              <a:effectLst/>
            </c:spPr>
          </c:dPt>
          <c:dLbls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11F-412A-B241-07AA854C4AAE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11F-412A-B241-07AA854C4AAE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11F-412A-B241-07AA854C4AAE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D11F-412A-B241-07AA854C4AAE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D11F-412A-B241-07AA854C4AAE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ИТОГ!$A$41:$A$46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ИТОГ!$E$41:$E$46</c:f>
              <c:numCache>
                <c:formatCode>0%</c:formatCode>
                <c:ptCount val="6"/>
                <c:pt idx="0">
                  <c:v>0.12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11F-412A-B241-07AA854C4AA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7064064"/>
        <c:axId val="77065600"/>
      </c:barChart>
      <c:catAx>
        <c:axId val="770640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77065600"/>
        <c:crosses val="autoZero"/>
        <c:auto val="1"/>
        <c:lblAlgn val="ctr"/>
        <c:lblOffset val="100"/>
        <c:noMultiLvlLbl val="0"/>
      </c:catAx>
      <c:valAx>
        <c:axId val="77065600"/>
        <c:scaling>
          <c:orientation val="minMax"/>
        </c:scaling>
        <c:delete val="1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77064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dirty="0" smtClean="0"/>
              <a:t>Филиалы</a:t>
            </a:r>
            <a:endParaRPr lang="ru-RU" dirty="0"/>
          </a:p>
        </c:rich>
      </c:tx>
      <c:layout>
        <c:manualLayout>
          <c:xMode val="edge"/>
          <c:yMode val="edge"/>
          <c:x val="0.40098171688277695"/>
          <c:y val="1.57318256381066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1775543866420055E-2"/>
          <c:y val="0.14297495874279026"/>
          <c:w val="0.95644891226715989"/>
          <c:h val="0.762478267257810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ИТОГ!$B$358</c:f>
              <c:strCache>
                <c:ptCount val="1"/>
                <c:pt idx="0">
                  <c:v>Вполне</c:v>
                </c:pt>
              </c:strCache>
            </c:strRef>
          </c:tx>
          <c:spPr>
            <a:solidFill>
              <a:srgbClr val="70AD47">
                <a:lumMod val="40000"/>
                <a:lumOff val="60000"/>
              </a:srgb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2.1585533953025118E-3"/>
                  <c:y val="7.865912819053274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8F6F-45C2-A8D8-47135505A243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5829208705182034E-16"/>
                  <c:y val="1.96647820476333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F6F-45C2-A8D8-47135505A243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4254062923702164E-3"/>
                  <c:y val="4.208729102997211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8F6F-45C2-A8D8-47135505A24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ИТОГ!$A$374:$A$379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ИТОГ!$B$374:$B$379</c:f>
              <c:numCache>
                <c:formatCode>0%</c:formatCode>
                <c:ptCount val="6"/>
                <c:pt idx="0">
                  <c:v>0.51</c:v>
                </c:pt>
                <c:pt idx="1">
                  <c:v>0.56000000000000005</c:v>
                </c:pt>
                <c:pt idx="2">
                  <c:v>0.36</c:v>
                </c:pt>
                <c:pt idx="3">
                  <c:v>0.51</c:v>
                </c:pt>
                <c:pt idx="4">
                  <c:v>0.28000000000000003</c:v>
                </c:pt>
                <c:pt idx="5">
                  <c:v>0.23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F6F-45C2-A8D8-47135505A243}"/>
            </c:ext>
          </c:extLst>
        </c:ser>
        <c:ser>
          <c:idx val="1"/>
          <c:order val="1"/>
          <c:tx>
            <c:strRef>
              <c:f>ИТОГ!$C$358</c:f>
              <c:strCache>
                <c:ptCount val="1"/>
                <c:pt idx="0">
                  <c:v>Частично </c:v>
                </c:pt>
              </c:strCache>
            </c:strRef>
          </c:tx>
          <c:spPr>
            <a:solidFill>
              <a:srgbClr val="5B9BD5">
                <a:lumMod val="40000"/>
                <a:lumOff val="60000"/>
              </a:srgb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1.5488922023295756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8F6F-45C2-A8D8-47135505A243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8.8508125847404327E-3"/>
                  <c:y val="1.26261873089915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8F6F-45C2-A8D8-47135505A243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4254062923702164E-3"/>
                  <c:y val="-7.715914220595387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8F6F-45C2-A8D8-47135505A243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6381094385553245E-3"/>
                  <c:y val="8.41745820599434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8F6F-45C2-A8D8-47135505A243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2127031461851082E-3"/>
                  <c:y val="-7.715914220595387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8F6F-45C2-A8D8-47135505A243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6226302291062083E-16"/>
                  <c:y val="-2.946110372098048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8F6F-45C2-A8D8-47135505A24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ИТОГ!$A$374:$A$379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ИТОГ!$C$374:$C$379</c:f>
              <c:numCache>
                <c:formatCode>0%</c:formatCode>
                <c:ptCount val="6"/>
                <c:pt idx="0">
                  <c:v>0.34</c:v>
                </c:pt>
                <c:pt idx="1">
                  <c:v>0.28000000000000003</c:v>
                </c:pt>
                <c:pt idx="2">
                  <c:v>0.15</c:v>
                </c:pt>
                <c:pt idx="3">
                  <c:v>0.3</c:v>
                </c:pt>
                <c:pt idx="4">
                  <c:v>0.32</c:v>
                </c:pt>
                <c:pt idx="5">
                  <c:v>0.27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F6F-45C2-A8D8-47135505A243}"/>
            </c:ext>
          </c:extLst>
        </c:ser>
        <c:ser>
          <c:idx val="2"/>
          <c:order val="2"/>
          <c:tx>
            <c:strRef>
              <c:f>ИТОГ!$D$358</c:f>
              <c:strCache>
                <c:ptCount val="1"/>
                <c:pt idx="0">
                  <c:v>Не удовлетворен(а)</c:v>
                </c:pt>
              </c:strCache>
            </c:strRef>
          </c:tx>
          <c:spPr>
            <a:solidFill>
              <a:srgbClr val="FFC000">
                <a:lumMod val="40000"/>
                <a:lumOff val="60000"/>
              </a:srgb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2.212703146185087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8F6F-45C2-A8D8-47135505A243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63810943855532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8F6F-45C2-A8D8-47135505A243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7701625169480865E-2"/>
                  <c:y val="1.262618730899163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8F6F-45C2-A8D8-47135505A243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106351573092554E-2"/>
                  <c:y val="2.104364551498605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8F6F-45C2-A8D8-47135505A243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6.6381094385553245E-3"/>
                  <c:y val="4.208729102997211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7-8F6F-45C2-A8D8-47135505A24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ИТОГ!$A$374:$A$379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ИТОГ!$D$374:$D$379</c:f>
              <c:numCache>
                <c:formatCode>0%</c:formatCode>
                <c:ptCount val="6"/>
                <c:pt idx="0">
                  <c:v>7.0000000000000007E-2</c:v>
                </c:pt>
                <c:pt idx="1">
                  <c:v>0.09</c:v>
                </c:pt>
                <c:pt idx="2">
                  <c:v>0.27</c:v>
                </c:pt>
                <c:pt idx="3">
                  <c:v>0.13</c:v>
                </c:pt>
                <c:pt idx="4">
                  <c:v>0.31</c:v>
                </c:pt>
                <c:pt idx="5">
                  <c:v>0.24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F6F-45C2-A8D8-47135505A243}"/>
            </c:ext>
          </c:extLst>
        </c:ser>
        <c:ser>
          <c:idx val="3"/>
          <c:order val="3"/>
          <c:tx>
            <c:strRef>
              <c:f>ИТОГ!$E$358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1.26261873089917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8F6F-45C2-A8D8-47135505A243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638109438555283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8F6F-45C2-A8D8-47135505A243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63810943855532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8F6F-45C2-A8D8-47135505A243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106351573092546E-2"/>
                  <c:y val="1.262618730899163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8F6F-45C2-A8D8-47135505A243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1063515730925379E-2"/>
                  <c:y val="1.262618730899163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8F6F-45C2-A8D8-47135505A243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"/>
                  <c:y val="-8.417458205994423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6-8F6F-45C2-A8D8-47135505A24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ИТОГ!$A$374:$A$379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ИТОГ!$E$374:$E$379</c:f>
              <c:numCache>
                <c:formatCode>0%</c:formatCode>
                <c:ptCount val="6"/>
                <c:pt idx="0">
                  <c:v>0.08</c:v>
                </c:pt>
                <c:pt idx="1">
                  <c:v>7.0000000000000007E-2</c:v>
                </c:pt>
                <c:pt idx="2">
                  <c:v>0.22</c:v>
                </c:pt>
                <c:pt idx="3">
                  <c:v>0.06</c:v>
                </c:pt>
                <c:pt idx="4">
                  <c:v>0.09</c:v>
                </c:pt>
                <c:pt idx="5">
                  <c:v>0.26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F6F-45C2-A8D8-47135505A24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1694080"/>
        <c:axId val="121695616"/>
      </c:barChart>
      <c:catAx>
        <c:axId val="1216940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21695616"/>
        <c:crosses val="autoZero"/>
        <c:auto val="1"/>
        <c:lblAlgn val="ctr"/>
        <c:lblOffset val="100"/>
        <c:noMultiLvlLbl val="0"/>
      </c:catAx>
      <c:valAx>
        <c:axId val="121695616"/>
        <c:scaling>
          <c:orientation val="minMax"/>
        </c:scaling>
        <c:delete val="1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21694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b="1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800"/>
              <a:t>УУНиТ (головной вуз)</a:t>
            </a:r>
          </a:p>
        </c:rich>
      </c:tx>
      <c:layout>
        <c:manualLayout>
          <c:xMode val="edge"/>
          <c:yMode val="edge"/>
          <c:x val="0.321813516345899"/>
          <c:y val="3.072328190739783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4707118256818716"/>
          <c:y val="0.25074129237325454"/>
          <c:w val="0.37082705317163511"/>
          <c:h val="0.49515469719803373"/>
        </c:manualLayout>
      </c:layout>
      <c:pieChart>
        <c:varyColors val="1"/>
        <c:ser>
          <c:idx val="0"/>
          <c:order val="0"/>
          <c:tx>
            <c:strRef>
              <c:f>ИТОГ!$A$408</c:f>
              <c:strCache>
                <c:ptCount val="1"/>
                <c:pt idx="0">
                  <c:v>Головной ВУЗ</c:v>
                </c:pt>
              </c:strCache>
            </c:strRef>
          </c:tx>
          <c:explosion val="2"/>
          <c:dPt>
            <c:idx val="0"/>
            <c:bubble3D val="0"/>
            <c:explosion val="15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C76-4C70-98AB-6BBB494FB8B0}"/>
              </c:ext>
            </c:extLst>
          </c:dPt>
          <c:dPt>
            <c:idx val="1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C76-4C70-98AB-6BBB494FB8B0}"/>
              </c:ext>
            </c:extLst>
          </c:dPt>
          <c:dPt>
            <c:idx val="2"/>
            <c:bubble3D val="0"/>
            <c:spPr>
              <a:solidFill>
                <a:srgbClr val="ED7D3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C76-4C70-98AB-6BBB494FB8B0}"/>
              </c:ext>
            </c:extLst>
          </c:dPt>
          <c:dPt>
            <c:idx val="3"/>
            <c:bubble3D val="0"/>
            <c:spPr>
              <a:solidFill>
                <a:schemeClr val="accent4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C76-4C70-98AB-6BBB494FB8B0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C76-4C70-98AB-6BBB494FB8B0}"/>
              </c:ext>
            </c:extLst>
          </c:dPt>
          <c:dPt>
            <c:idx val="5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C76-4C70-98AB-6BBB494FB8B0}"/>
              </c:ext>
            </c:extLst>
          </c:dPt>
          <c:dLbls>
            <c:dLbl>
              <c:idx val="0"/>
              <c:layout>
                <c:manualLayout>
                  <c:x val="-0.12469609083096608"/>
                  <c:y val="3.333167099247455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C76-4C70-98AB-6BBB494FB8B0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8.7557554441667195E-3"/>
                  <c:y val="-9.685939151873694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C76-4C70-98AB-6BBB494FB8B0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9.016308111586932E-2"/>
                  <c:y val="9.249860003607528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AC76-4C70-98AB-6BBB494FB8B0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5.6891727500207288E-3"/>
                  <c:y val="8.622338734948682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AC76-4C70-98AB-6BBB494FB8B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ИТОГ!$B$406:$G$406</c:f>
              <c:strCache>
                <c:ptCount val="6"/>
                <c:pt idx="0">
                  <c:v>Мнение не изменилось. Удовлетворен своим выбором</c:v>
                </c:pt>
                <c:pt idx="1">
                  <c:v>Ожидания не оправдались. Разочарован в процессе обучения</c:v>
                </c:pt>
                <c:pt idx="2">
                  <c:v>Выбрал данную специальность/направление ради поступления на бюджет</c:v>
                </c:pt>
                <c:pt idx="3">
                  <c:v>Изменились взгляды на жизнь. Выбранная специальность/направление мне не подходит</c:v>
                </c:pt>
                <c:pt idx="4">
                  <c:v>Изменилось. До поступления имел другое представление о специальности/направлении</c:v>
                </c:pt>
                <c:pt idx="5">
                  <c:v>Свой вариант ответа </c:v>
                </c:pt>
              </c:strCache>
            </c:strRef>
          </c:cat>
          <c:val>
            <c:numRef>
              <c:f>ИТОГ!$B$408:$G$408</c:f>
              <c:numCache>
                <c:formatCode>0%</c:formatCode>
                <c:ptCount val="6"/>
                <c:pt idx="0">
                  <c:v>0.44</c:v>
                </c:pt>
                <c:pt idx="1">
                  <c:v>0.12</c:v>
                </c:pt>
                <c:pt idx="2">
                  <c:v>0.08</c:v>
                </c:pt>
                <c:pt idx="3">
                  <c:v>0.11</c:v>
                </c:pt>
                <c:pt idx="4">
                  <c:v>0.24</c:v>
                </c:pt>
                <c:pt idx="5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AC76-4C70-98AB-6BBB494FB8B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3036247793394509"/>
          <c:y val="0.11737590315351025"/>
          <c:w val="0.46242264169414904"/>
          <c:h val="0.882624096846489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dirty="0" smtClean="0"/>
              <a:t>Филиалы</a:t>
            </a:r>
            <a:endParaRPr lang="ru-RU" dirty="0"/>
          </a:p>
        </c:rich>
      </c:tx>
      <c:layout>
        <c:manualLayout>
          <c:xMode val="edge"/>
          <c:yMode val="edge"/>
          <c:x val="0.40098171688277695"/>
          <c:y val="1.57318256381066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1775543866420055E-2"/>
          <c:y val="0.14297495874279026"/>
          <c:w val="0.95644891226715989"/>
          <c:h val="0.7624782672578107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70AD47">
                <a:lumMod val="40000"/>
                <a:lumOff val="60000"/>
              </a:srgb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2.1585533953025118E-3"/>
                  <c:y val="7.865912819053274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315-4AA8-8C18-2EBCA7294495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5829208705182034E-16"/>
                  <c:y val="1.96647820476333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315-4AA8-8C18-2EBCA729449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ИТОГ!$A$422:$A$427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ИТОГ!$B$422:$B$427</c:f>
              <c:numCache>
                <c:formatCode>0%</c:formatCode>
                <c:ptCount val="6"/>
                <c:pt idx="0">
                  <c:v>0.61</c:v>
                </c:pt>
                <c:pt idx="1">
                  <c:v>0.56000000000000005</c:v>
                </c:pt>
                <c:pt idx="2">
                  <c:v>0.66</c:v>
                </c:pt>
                <c:pt idx="3">
                  <c:v>0.51</c:v>
                </c:pt>
                <c:pt idx="4">
                  <c:v>0.56000000000000005</c:v>
                </c:pt>
                <c:pt idx="5">
                  <c:v>0.53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315-4AA8-8C18-2EBCA7294495}"/>
            </c:ext>
          </c:extLst>
        </c:ser>
        <c:ser>
          <c:idx val="1"/>
          <c:order val="1"/>
          <c:spPr>
            <a:solidFill>
              <a:srgbClr val="E7E6E6">
                <a:lumMod val="75000"/>
              </a:srgb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1.327621887711064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D315-4AA8-8C18-2EBCA7294495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6381094385553245E-3"/>
                  <c:y val="3.108238913437993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D315-4AA8-8C18-2EBCA7294495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31227641032439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D315-4AA8-8C18-2EBCA7294495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0807703049933722E-2"/>
                  <c:y val="1.24329556537519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D315-4AA8-8C18-2EBCA7294495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4.323081219973520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9-D315-4AA8-8C18-2EBCA729449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ИТОГ!$A$422:$A$427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ИТОГ!$C$422:$C$427</c:f>
              <c:numCache>
                <c:formatCode>0%</c:formatCode>
                <c:ptCount val="6"/>
                <c:pt idx="0">
                  <c:v>0.05</c:v>
                </c:pt>
                <c:pt idx="1">
                  <c:v>0.03</c:v>
                </c:pt>
                <c:pt idx="2">
                  <c:v>0.06</c:v>
                </c:pt>
                <c:pt idx="3">
                  <c:v>0.12</c:v>
                </c:pt>
                <c:pt idx="4">
                  <c:v>0.08</c:v>
                </c:pt>
                <c:pt idx="5">
                  <c:v>7.0000000000000007E-2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315-4AA8-8C18-2EBCA7294495}"/>
            </c:ext>
          </c:extLst>
        </c:ser>
        <c:ser>
          <c:idx val="2"/>
          <c:order val="2"/>
          <c:spPr>
            <a:solidFill>
              <a:srgbClr val="ED7D31"/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D315-4AA8-8C18-2EBCA7294495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4254062923702571E-3"/>
                  <c:y val="1.86494334806278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D315-4AA8-8C18-2EBCA7294495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1103103955295937E-3"/>
                  <c:y val="-9.32471674031398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D315-4AA8-8C18-2EBCA7294495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6461624399471193E-3"/>
                  <c:y val="-1.1396744359775943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D315-4AA8-8C18-2EBCA7294495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7.9255573465700053E-17"/>
                  <c:y val="-9.32471674031398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7-D315-4AA8-8C18-2EBCA7294495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"/>
                  <c:y val="-4.04071058746939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A-D315-4AA8-8C18-2EBCA729449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ИТОГ!$A$422:$A$427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ИТОГ!$D$422:$D$427</c:f>
              <c:numCache>
                <c:formatCode>0%</c:formatCode>
                <c:ptCount val="6"/>
                <c:pt idx="0">
                  <c:v>0.05</c:v>
                </c:pt>
                <c:pt idx="1">
                  <c:v>0.11</c:v>
                </c:pt>
                <c:pt idx="2">
                  <c:v>0.09</c:v>
                </c:pt>
                <c:pt idx="3">
                  <c:v>0.04</c:v>
                </c:pt>
                <c:pt idx="4">
                  <c:v>0.09</c:v>
                </c:pt>
                <c:pt idx="5">
                  <c:v>0.15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315-4AA8-8C18-2EBCA7294495}"/>
            </c:ext>
          </c:extLst>
        </c:ser>
        <c:ser>
          <c:idx val="3"/>
          <c:order val="3"/>
          <c:spPr>
            <a:solidFill>
              <a:srgbClr val="FFC000">
                <a:lumMod val="75000"/>
              </a:srgb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1"/>
              <c:layout>
                <c:manualLayout>
                  <c:x val="-6.63810943855532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D315-4AA8-8C18-2EBCA7294495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6381094385553245E-3"/>
                  <c:y val="3.108238913437993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D315-4AA8-8C18-2EBCA7294495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3230812199735206E-3"/>
                  <c:y val="-2.17576723940660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6-D315-4AA8-8C18-2EBCA7294495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6.484621829960280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D-D315-4AA8-8C18-2EBCA729449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ИТОГ!$A$422:$A$427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ИТОГ!$E$422:$E$427</c:f>
              <c:numCache>
                <c:formatCode>0%</c:formatCode>
                <c:ptCount val="6"/>
                <c:pt idx="0">
                  <c:v>0.11</c:v>
                </c:pt>
                <c:pt idx="1">
                  <c:v>0.13</c:v>
                </c:pt>
                <c:pt idx="2">
                  <c:v>7.0000000000000007E-2</c:v>
                </c:pt>
                <c:pt idx="3">
                  <c:v>0.15</c:v>
                </c:pt>
                <c:pt idx="4">
                  <c:v>0.1</c:v>
                </c:pt>
                <c:pt idx="5">
                  <c:v>0.14000000000000001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315-4AA8-8C18-2EBCA7294495}"/>
            </c:ext>
          </c:extLst>
        </c:ser>
        <c:ser>
          <c:idx val="4"/>
          <c:order val="4"/>
          <c:spPr>
            <a:solidFill>
              <a:srgbClr val="FFC000">
                <a:lumMod val="60000"/>
                <a:lumOff val="40000"/>
              </a:srgb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3"/>
              <c:layout>
                <c:manualLayout>
                  <c:x val="6.4846218299602016E-3"/>
                  <c:y val="-2.4865911307503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D315-4AA8-8C18-2EBCA7294495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2969243659920561E-2"/>
                  <c:y val="-1.1396744359775943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B-D315-4AA8-8C18-2EBCA729449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ИТОГ!$A$422:$A$427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ИТОГ!$F$422:$F$427</c:f>
              <c:numCache>
                <c:formatCode>0%</c:formatCode>
                <c:ptCount val="6"/>
                <c:pt idx="0">
                  <c:v>0.17</c:v>
                </c:pt>
                <c:pt idx="1">
                  <c:v>0.17</c:v>
                </c:pt>
                <c:pt idx="2">
                  <c:v>0.12</c:v>
                </c:pt>
                <c:pt idx="3">
                  <c:v>0.17</c:v>
                </c:pt>
                <c:pt idx="4">
                  <c:v>0.16</c:v>
                </c:pt>
                <c:pt idx="5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D315-4AA8-8C18-2EBCA7294495}"/>
            </c:ext>
          </c:extLst>
        </c:ser>
        <c:ser>
          <c:idx val="5"/>
          <c:order val="5"/>
          <c:spPr>
            <a:solidFill>
              <a:srgbClr val="70AD47">
                <a:lumMod val="75000"/>
              </a:srgb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8.8508125847404119E-3"/>
                  <c:y val="3.10823891343787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D315-4AA8-8C18-2EBCA7294495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D315-4AA8-8C18-2EBCA7294495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D315-4AA8-8C18-2EBCA7294495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8.6461624399470412E-3"/>
                  <c:y val="-1.1396744359775943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8-D315-4AA8-8C18-2EBCA7294495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8.6461624399470412E-3"/>
                  <c:y val="-1.1396744359775943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C-D315-4AA8-8C18-2EBCA729449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ИТОГ!$A$422:$A$427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ИТОГ!$G$422:$G$427</c:f>
              <c:numCache>
                <c:formatCode>0%</c:formatCode>
                <c:ptCount val="6"/>
                <c:pt idx="0">
                  <c:v>0.01</c:v>
                </c:pt>
                <c:pt idx="1">
                  <c:v>0</c:v>
                </c:pt>
                <c:pt idx="2">
                  <c:v>0</c:v>
                </c:pt>
                <c:pt idx="3">
                  <c:v>0.01</c:v>
                </c:pt>
                <c:pt idx="4">
                  <c:v>0.01</c:v>
                </c:pt>
                <c:pt idx="5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D315-4AA8-8C18-2EBCA729449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3635584"/>
        <c:axId val="123637120"/>
      </c:barChart>
      <c:catAx>
        <c:axId val="1236355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23637120"/>
        <c:crosses val="autoZero"/>
        <c:auto val="1"/>
        <c:lblAlgn val="ctr"/>
        <c:lblOffset val="100"/>
        <c:noMultiLvlLbl val="0"/>
      </c:catAx>
      <c:valAx>
        <c:axId val="123637120"/>
        <c:scaling>
          <c:orientation val="minMax"/>
        </c:scaling>
        <c:delete val="1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23635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b="1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800"/>
              <a:t>УУНиТ (головной вуз)</a:t>
            </a:r>
          </a:p>
        </c:rich>
      </c:tx>
      <c:layout>
        <c:manualLayout>
          <c:xMode val="edge"/>
          <c:yMode val="edge"/>
          <c:x val="0.321813516345899"/>
          <c:y val="3.072328190739783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4707118256818716"/>
          <c:y val="0.22362007834596562"/>
          <c:w val="0.31258981162993854"/>
          <c:h val="0.63390602934112694"/>
        </c:manualLayout>
      </c:layout>
      <c:pieChart>
        <c:varyColors val="1"/>
        <c:ser>
          <c:idx val="0"/>
          <c:order val="0"/>
          <c:tx>
            <c:strRef>
              <c:f>ИТОГ!$A$432</c:f>
              <c:strCache>
                <c:ptCount val="1"/>
                <c:pt idx="0">
                  <c:v>Головной ВУЗ</c:v>
                </c:pt>
              </c:strCache>
            </c:strRef>
          </c:tx>
          <c:dPt>
            <c:idx val="0"/>
            <c:bubble3D val="0"/>
            <c:explosion val="17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FF2-4885-992D-5296914CF8CD}"/>
              </c:ext>
            </c:extLst>
          </c:dPt>
          <c:dPt>
            <c:idx val="1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FF2-4885-992D-5296914CF8CD}"/>
              </c:ext>
            </c:extLst>
          </c:dPt>
          <c:dPt>
            <c:idx val="2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FF2-4885-992D-5296914CF8CD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FF2-4885-992D-5296914CF8CD}"/>
              </c:ext>
            </c:extLst>
          </c:dPt>
          <c:dPt>
            <c:idx val="4"/>
            <c:bubble3D val="0"/>
            <c:spPr>
              <a:solidFill>
                <a:schemeClr val="accent4">
                  <a:tint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FF2-4885-992D-5296914CF8CD}"/>
              </c:ext>
            </c:extLst>
          </c:dPt>
          <c:dPt>
            <c:idx val="5"/>
            <c:bubble3D val="0"/>
            <c:spPr>
              <a:solidFill>
                <a:schemeClr val="accent4">
                  <a:tint val="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FF2-4885-992D-5296914CF8C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ИТОГ!$B$430:$E$430</c:f>
              <c:strCache>
                <c:ptCount val="4"/>
                <c:pt idx="0">
                  <c:v>Полностью удовлетворен</c:v>
                </c:pt>
                <c:pt idx="1">
                  <c:v>Частично удовлетворен</c:v>
                </c:pt>
                <c:pt idx="2">
                  <c:v>Не удовлетворен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ИТОГ!$B$432:$E$432</c:f>
              <c:numCache>
                <c:formatCode>0%</c:formatCode>
                <c:ptCount val="4"/>
                <c:pt idx="0">
                  <c:v>0.48</c:v>
                </c:pt>
                <c:pt idx="1">
                  <c:v>0.42</c:v>
                </c:pt>
                <c:pt idx="2">
                  <c:v>0.06</c:v>
                </c:pt>
                <c:pt idx="3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CFF2-4885-992D-5296914CF8C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3036247793394509"/>
          <c:y val="0.11737590315351025"/>
          <c:w val="0.46242264169414904"/>
          <c:h val="0.882624096846489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dirty="0" smtClean="0"/>
              <a:t>Филиалы</a:t>
            </a:r>
            <a:endParaRPr lang="ru-RU" dirty="0"/>
          </a:p>
        </c:rich>
      </c:tx>
      <c:layout>
        <c:manualLayout>
          <c:xMode val="edge"/>
          <c:yMode val="edge"/>
          <c:x val="0.40098171688277695"/>
          <c:y val="1.57318256381066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3.0535996675134038E-2"/>
          <c:y val="0.15056829137702027"/>
          <c:w val="0.95644891226715989"/>
          <c:h val="0.762478267257810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ИТОГ!$B$430</c:f>
              <c:strCache>
                <c:ptCount val="1"/>
                <c:pt idx="0">
                  <c:v>Полностью удовлетворен</c:v>
                </c:pt>
              </c:strCache>
            </c:strRef>
          </c:tx>
          <c:spPr>
            <a:solidFill>
              <a:srgbClr val="70AD47">
                <a:lumMod val="40000"/>
                <a:lumOff val="60000"/>
              </a:srgb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2.1585533953025118E-3"/>
                  <c:y val="7.865912819053274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82FA-413F-9E26-06771949421F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5829208705182034E-16"/>
                  <c:y val="1.96647820476333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2FA-413F-9E26-06771949421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ИТОГ!$A$446:$A$451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ИТОГ!$B$446:$B$451</c:f>
              <c:numCache>
                <c:formatCode>0%</c:formatCode>
                <c:ptCount val="6"/>
                <c:pt idx="0">
                  <c:v>0.63</c:v>
                </c:pt>
                <c:pt idx="1">
                  <c:v>0.69</c:v>
                </c:pt>
                <c:pt idx="2">
                  <c:v>0.72</c:v>
                </c:pt>
                <c:pt idx="3">
                  <c:v>0.54</c:v>
                </c:pt>
                <c:pt idx="4">
                  <c:v>0.66</c:v>
                </c:pt>
                <c:pt idx="5">
                  <c:v>0.61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2FA-413F-9E26-06771949421F}"/>
            </c:ext>
          </c:extLst>
        </c:ser>
        <c:ser>
          <c:idx val="1"/>
          <c:order val="1"/>
          <c:tx>
            <c:strRef>
              <c:f>ИТОГ!$C$430</c:f>
              <c:strCache>
                <c:ptCount val="1"/>
                <c:pt idx="0">
                  <c:v>Частично удовлетворен</c:v>
                </c:pt>
              </c:strCache>
            </c:strRef>
          </c:tx>
          <c:spPr>
            <a:solidFill>
              <a:srgbClr val="FFC000">
                <a:lumMod val="40000"/>
                <a:lumOff val="60000"/>
              </a:srgb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1.0950673681995876E-2"/>
                  <c:y val="-6.9605011754425184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82FA-413F-9E26-06771949421F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3140808418395022E-2"/>
                  <c:y val="-1.3921002350885037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82FA-413F-9E26-06771949421F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7605389455967086E-3"/>
                  <c:y val="7.59336172772297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82FA-413F-9E26-06771949421F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3140808418395062E-2"/>
                  <c:y val="6.9605011754425184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82FA-413F-9E26-06771949421F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8.7605389455967086E-3"/>
                  <c:y val="6.9605011754425184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82FA-413F-9E26-06771949421F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0950673681995886E-2"/>
                  <c:y val="6.9605011754425184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82FA-413F-9E26-06771949421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ИТОГ!$A$446:$A$451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ИТОГ!$C$446:$C$451</c:f>
              <c:numCache>
                <c:formatCode>0%</c:formatCode>
                <c:ptCount val="6"/>
                <c:pt idx="0">
                  <c:v>0.32</c:v>
                </c:pt>
                <c:pt idx="1">
                  <c:v>0.26</c:v>
                </c:pt>
                <c:pt idx="2">
                  <c:v>0.23</c:v>
                </c:pt>
                <c:pt idx="3">
                  <c:v>0.34</c:v>
                </c:pt>
                <c:pt idx="4">
                  <c:v>0.28000000000000003</c:v>
                </c:pt>
                <c:pt idx="5">
                  <c:v>0.28000000000000003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2FA-413F-9E26-06771949421F}"/>
            </c:ext>
          </c:extLst>
        </c:ser>
        <c:ser>
          <c:idx val="2"/>
          <c:order val="2"/>
          <c:tx>
            <c:strRef>
              <c:f>ИТОГ!$D$430</c:f>
              <c:strCache>
                <c:ptCount val="1"/>
                <c:pt idx="0">
                  <c:v>Не удовлетворен</c:v>
                </c:pt>
              </c:strCache>
            </c:strRef>
          </c:tx>
          <c:spPr>
            <a:solidFill>
              <a:srgbClr val="5B9BD5">
                <a:lumMod val="40000"/>
                <a:lumOff val="60000"/>
              </a:srgb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3"/>
              <c:layout>
                <c:manualLayout>
                  <c:x val="1.533094315479416E-2"/>
                  <c:y val="1.13900425915844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82FA-413F-9E26-06771949421F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6.570404209197531E-3"/>
                  <c:y val="-1.3921002350885037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82FA-413F-9E26-06771949421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ИТОГ!$A$446:$A$451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ИТОГ!$D$446:$D$451</c:f>
              <c:numCache>
                <c:formatCode>0%</c:formatCode>
                <c:ptCount val="6"/>
                <c:pt idx="0">
                  <c:v>0.03</c:v>
                </c:pt>
                <c:pt idx="1">
                  <c:v>0.02</c:v>
                </c:pt>
                <c:pt idx="2">
                  <c:v>0.02</c:v>
                </c:pt>
                <c:pt idx="3">
                  <c:v>0.08</c:v>
                </c:pt>
                <c:pt idx="4">
                  <c:v>0.04</c:v>
                </c:pt>
                <c:pt idx="5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2FA-413F-9E26-06771949421F}"/>
            </c:ext>
          </c:extLst>
        </c:ser>
        <c:ser>
          <c:idx val="3"/>
          <c:order val="3"/>
          <c:tx>
            <c:strRef>
              <c:f>ИТОГ!$E$430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3"/>
              <c:layout>
                <c:manualLayout>
                  <c:x val="1.7521077891193417E-2"/>
                  <c:y val="1.13900425915844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82FA-413F-9E26-06771949421F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6.570404209197531E-3"/>
                  <c:y val="1.13900425915844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82FA-413F-9E26-06771949421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ИТОГ!$A$446:$A$451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ИТОГ!$E$446:$E$451</c:f>
              <c:numCache>
                <c:formatCode>0%</c:formatCode>
                <c:ptCount val="6"/>
                <c:pt idx="0">
                  <c:v>0.02</c:v>
                </c:pt>
                <c:pt idx="1">
                  <c:v>0.03</c:v>
                </c:pt>
                <c:pt idx="2">
                  <c:v>0.03</c:v>
                </c:pt>
                <c:pt idx="3">
                  <c:v>0.04</c:v>
                </c:pt>
                <c:pt idx="4">
                  <c:v>0.02</c:v>
                </c:pt>
                <c:pt idx="5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2FA-413F-9E26-06771949421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3453440"/>
        <c:axId val="123454976"/>
      </c:barChart>
      <c:catAx>
        <c:axId val="1234534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23454976"/>
        <c:crosses val="autoZero"/>
        <c:auto val="1"/>
        <c:lblAlgn val="ctr"/>
        <c:lblOffset val="100"/>
        <c:noMultiLvlLbl val="0"/>
      </c:catAx>
      <c:valAx>
        <c:axId val="123454976"/>
        <c:scaling>
          <c:orientation val="minMax"/>
        </c:scaling>
        <c:delete val="1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23453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b="1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800"/>
              <a:t>УУНиТ (головной вуз)</a:t>
            </a:r>
          </a:p>
        </c:rich>
      </c:tx>
      <c:layout>
        <c:manualLayout>
          <c:xMode val="edge"/>
          <c:yMode val="edge"/>
          <c:x val="0.321813516345899"/>
          <c:y val="3.072328190739783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4707118256818716"/>
          <c:y val="0.25074129237325454"/>
          <c:w val="0.35622977378803528"/>
          <c:h val="0.62505039062210677"/>
        </c:manualLayout>
      </c:layout>
      <c:pieChart>
        <c:varyColors val="1"/>
        <c:ser>
          <c:idx val="0"/>
          <c:order val="0"/>
          <c:tx>
            <c:strRef>
              <c:f>ИТОГ!$A$456</c:f>
              <c:strCache>
                <c:ptCount val="1"/>
                <c:pt idx="0">
                  <c:v>Головной ВУЗ</c:v>
                </c:pt>
              </c:strCache>
            </c:strRef>
          </c:tx>
          <c:explosion val="2"/>
          <c:dPt>
            <c:idx val="0"/>
            <c:bubble3D val="0"/>
            <c:explosion val="15"/>
            <c:spPr>
              <a:solidFill>
                <a:srgbClr val="70AD47">
                  <a:lumMod val="40000"/>
                  <a:lumOff val="6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0D6-432F-96A7-5FEAE821C9D9}"/>
              </c:ext>
            </c:extLst>
          </c:dPt>
          <c:dPt>
            <c:idx val="1"/>
            <c:bubble3D val="0"/>
            <c:spPr>
              <a:solidFill>
                <a:srgbClr val="FFC000">
                  <a:lumMod val="60000"/>
                  <a:lumOff val="4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0D6-432F-96A7-5FEAE821C9D9}"/>
              </c:ext>
            </c:extLst>
          </c:dPt>
          <c:dPt>
            <c:idx val="2"/>
            <c:bubble3D val="0"/>
            <c:spPr>
              <a:solidFill>
                <a:srgbClr val="5B9BD5">
                  <a:lumMod val="40000"/>
                  <a:lumOff val="6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0D6-432F-96A7-5FEAE821C9D9}"/>
              </c:ext>
            </c:extLst>
          </c:dPt>
          <c:dPt>
            <c:idx val="3"/>
            <c:bubble3D val="0"/>
            <c:spPr>
              <a:solidFill>
                <a:schemeClr val="accent4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0D6-432F-96A7-5FEAE821C9D9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0D6-432F-96A7-5FEAE821C9D9}"/>
              </c:ext>
            </c:extLst>
          </c:dPt>
          <c:dPt>
            <c:idx val="5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0D6-432F-96A7-5FEAE821C9D9}"/>
              </c:ext>
            </c:extLst>
          </c:dPt>
          <c:dLbls>
            <c:dLbl>
              <c:idx val="0"/>
              <c:layout>
                <c:manualLayout>
                  <c:x val="-7.5709299638813635E-2"/>
                  <c:y val="0.1059167672127840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0D6-432F-96A7-5FEAE821C9D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8070406165360501E-2"/>
                  <c:y val="-0.1724496702169644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0D6-432F-96A7-5FEAE821C9D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0584778050149143"/>
                  <c:y val="3.231312970643111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0D6-432F-96A7-5FEAE821C9D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ИТОГ!$B$454:$D$454</c:f>
              <c:strCache>
                <c:ptCount val="3"/>
                <c:pt idx="0">
                  <c:v>Да, по специальности</c:v>
                </c:pt>
                <c:pt idx="1">
                  <c:v>Да, не по специальности</c:v>
                </c:pt>
                <c:pt idx="2">
                  <c:v>Не работаю</c:v>
                </c:pt>
              </c:strCache>
            </c:strRef>
          </c:cat>
          <c:val>
            <c:numRef>
              <c:f>ИТОГ!$B$456:$D$456</c:f>
              <c:numCache>
                <c:formatCode>0%</c:formatCode>
                <c:ptCount val="3"/>
                <c:pt idx="0">
                  <c:v>0.24</c:v>
                </c:pt>
                <c:pt idx="1">
                  <c:v>0.37</c:v>
                </c:pt>
                <c:pt idx="2">
                  <c:v>0.39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B0D6-432F-96A7-5FEAE821C9D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3036247793394509"/>
          <c:y val="0.11737590315351025"/>
          <c:w val="0.46242264169414904"/>
          <c:h val="0.882624096846489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dirty="0" smtClean="0"/>
              <a:t>Филиалы</a:t>
            </a:r>
            <a:endParaRPr lang="ru-RU" dirty="0"/>
          </a:p>
        </c:rich>
      </c:tx>
      <c:layout>
        <c:manualLayout>
          <c:xMode val="edge"/>
          <c:yMode val="edge"/>
          <c:x val="0.40098171688277695"/>
          <c:y val="1.57318256381066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1775543866420055E-2"/>
          <c:y val="0.14297495874279026"/>
          <c:w val="0.95644891226715989"/>
          <c:h val="0.762478267257810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ИТОГ!$B$454</c:f>
              <c:strCache>
                <c:ptCount val="1"/>
                <c:pt idx="0">
                  <c:v>Да, по специальности</c:v>
                </c:pt>
              </c:strCache>
            </c:strRef>
          </c:tx>
          <c:spPr>
            <a:solidFill>
              <a:srgbClr val="70AD47">
                <a:lumMod val="40000"/>
                <a:lumOff val="60000"/>
              </a:srgb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2.1585533953025118E-3"/>
                  <c:y val="7.865912819053274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0E6B-40B2-8BAC-F30B6083A15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-1.073564239859135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E6B-40B2-8BAC-F30B6083A15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ИТОГ!$A$470:$A$475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ИТОГ!$B$470:$B$475</c:f>
              <c:numCache>
                <c:formatCode>0%</c:formatCode>
                <c:ptCount val="6"/>
                <c:pt idx="0">
                  <c:v>0.2</c:v>
                </c:pt>
                <c:pt idx="1">
                  <c:v>0.22</c:v>
                </c:pt>
                <c:pt idx="2">
                  <c:v>0.14000000000000001</c:v>
                </c:pt>
                <c:pt idx="3">
                  <c:v>0.19</c:v>
                </c:pt>
                <c:pt idx="4">
                  <c:v>0.26</c:v>
                </c:pt>
                <c:pt idx="5">
                  <c:v>0.19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E6B-40B2-8BAC-F30B6083A153}"/>
            </c:ext>
          </c:extLst>
        </c:ser>
        <c:ser>
          <c:idx val="1"/>
          <c:order val="1"/>
          <c:tx>
            <c:strRef>
              <c:f>ИТОГ!$C$454</c:f>
              <c:strCache>
                <c:ptCount val="1"/>
                <c:pt idx="0">
                  <c:v>Да, не по специальности</c:v>
                </c:pt>
              </c:strCache>
            </c:strRef>
          </c:tx>
          <c:spPr>
            <a:solidFill>
              <a:srgbClr val="FFC000">
                <a:lumMod val="60000"/>
                <a:lumOff val="40000"/>
              </a:srgb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ИТОГ!$A$470:$A$475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ИТОГ!$C$470:$C$475</c:f>
              <c:numCache>
                <c:formatCode>0%</c:formatCode>
                <c:ptCount val="6"/>
                <c:pt idx="0">
                  <c:v>0.26</c:v>
                </c:pt>
                <c:pt idx="1">
                  <c:v>0.16</c:v>
                </c:pt>
                <c:pt idx="2">
                  <c:v>0.28999999999999998</c:v>
                </c:pt>
                <c:pt idx="3">
                  <c:v>0.33</c:v>
                </c:pt>
                <c:pt idx="4">
                  <c:v>0.24</c:v>
                </c:pt>
                <c:pt idx="5">
                  <c:v>0.37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E6B-40B2-8BAC-F30B6083A153}"/>
            </c:ext>
          </c:extLst>
        </c:ser>
        <c:ser>
          <c:idx val="2"/>
          <c:order val="2"/>
          <c:tx>
            <c:strRef>
              <c:f>ИТОГ!$D$454</c:f>
              <c:strCache>
                <c:ptCount val="1"/>
                <c:pt idx="0">
                  <c:v>Не работаю</c:v>
                </c:pt>
              </c:strCache>
            </c:strRef>
          </c:tx>
          <c:spPr>
            <a:solidFill>
              <a:srgbClr val="5B9BD5">
                <a:lumMod val="40000"/>
                <a:lumOff val="60000"/>
              </a:srgb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ИТОГ!$A$470:$A$475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ИТОГ!$D$470:$D$475</c:f>
              <c:numCache>
                <c:formatCode>0%</c:formatCode>
                <c:ptCount val="6"/>
                <c:pt idx="0">
                  <c:v>0.54</c:v>
                </c:pt>
                <c:pt idx="1">
                  <c:v>0.62</c:v>
                </c:pt>
                <c:pt idx="2">
                  <c:v>0.56999999999999995</c:v>
                </c:pt>
                <c:pt idx="3">
                  <c:v>0.48</c:v>
                </c:pt>
                <c:pt idx="4">
                  <c:v>0.5</c:v>
                </c:pt>
                <c:pt idx="5">
                  <c:v>0.44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E6B-40B2-8BAC-F30B6083A15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3887616"/>
        <c:axId val="123889152"/>
      </c:barChart>
      <c:catAx>
        <c:axId val="1238876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23889152"/>
        <c:crosses val="autoZero"/>
        <c:auto val="1"/>
        <c:lblAlgn val="ctr"/>
        <c:lblOffset val="100"/>
        <c:noMultiLvlLbl val="0"/>
      </c:catAx>
      <c:valAx>
        <c:axId val="123889152"/>
        <c:scaling>
          <c:orientation val="minMax"/>
        </c:scaling>
        <c:delete val="1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23887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b="1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800"/>
              <a:t>УУНиТ (головной вуз)</a:t>
            </a:r>
          </a:p>
        </c:rich>
      </c:tx>
      <c:layout>
        <c:manualLayout>
          <c:xMode val="edge"/>
          <c:yMode val="edge"/>
          <c:x val="0.35991142099512297"/>
          <c:y val="4.696736267130712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3864435855492373"/>
          <c:y val="0.23449722090584849"/>
          <c:w val="0.28639106754061505"/>
          <c:h val="0.64135200004604642"/>
        </c:manualLayout>
      </c:layout>
      <c:pieChart>
        <c:varyColors val="1"/>
        <c:ser>
          <c:idx val="0"/>
          <c:order val="0"/>
          <c:tx>
            <c:strRef>
              <c:f>ИТОГ!$A$480</c:f>
              <c:strCache>
                <c:ptCount val="1"/>
                <c:pt idx="0">
                  <c:v>Головной ВУЗ</c:v>
                </c:pt>
              </c:strCache>
            </c:strRef>
          </c:tx>
          <c:explosion val="2"/>
          <c:dPt>
            <c:idx val="0"/>
            <c:bubble3D val="0"/>
            <c:explosion val="15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DEC-4615-9019-3C307E7F58B7}"/>
              </c:ext>
            </c:extLst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DEC-4615-9019-3C307E7F58B7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DEC-4615-9019-3C307E7F58B7}"/>
              </c:ext>
            </c:extLst>
          </c:dPt>
          <c:dPt>
            <c:idx val="3"/>
            <c:bubble3D val="0"/>
            <c:spPr>
              <a:solidFill>
                <a:schemeClr val="accent4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DEC-4615-9019-3C307E7F58B7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DEC-4615-9019-3C307E7F58B7}"/>
              </c:ext>
            </c:extLst>
          </c:dPt>
          <c:dPt>
            <c:idx val="5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DEC-4615-9019-3C307E7F58B7}"/>
              </c:ext>
            </c:extLst>
          </c:dPt>
          <c:dLbls>
            <c:dLbl>
              <c:idx val="0"/>
              <c:layout>
                <c:manualLayout>
                  <c:x val="-0.10705834610824143"/>
                  <c:y val="-3.509185943814404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DEC-4615-9019-3C307E7F58B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ИТОГ!$B$478:$D$478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ИТОГ!$B$480:$D$480</c:f>
              <c:numCache>
                <c:formatCode>0%</c:formatCode>
                <c:ptCount val="3"/>
                <c:pt idx="0">
                  <c:v>0.55000000000000004</c:v>
                </c:pt>
                <c:pt idx="1">
                  <c:v>0.14000000000000001</c:v>
                </c:pt>
                <c:pt idx="2">
                  <c:v>0.31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DDEC-4615-9019-3C307E7F58B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933095084154469"/>
          <c:y val="0.11737590315351025"/>
          <c:w val="0.19947561953544266"/>
          <c:h val="0.882624096846489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dirty="0" smtClean="0"/>
              <a:t>Филиалы</a:t>
            </a:r>
            <a:endParaRPr lang="ru-RU" dirty="0"/>
          </a:p>
        </c:rich>
      </c:tx>
      <c:layout>
        <c:manualLayout>
          <c:xMode val="edge"/>
          <c:yMode val="edge"/>
          <c:x val="0.40098171688277695"/>
          <c:y val="1.57318256381066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1775543866420055E-2"/>
          <c:y val="0.14297495874279026"/>
          <c:w val="0.95644891226715989"/>
          <c:h val="0.762478267257810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ИТОГ!$B$478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70AD47">
                <a:lumMod val="40000"/>
                <a:lumOff val="60000"/>
              </a:srgb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2.1585533953025118E-3"/>
                  <c:y val="7.865912819053274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8D4-46A1-A76C-140BDB689D2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5829208705182034E-16"/>
                  <c:y val="1.96647820476333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8D4-46A1-A76C-140BDB689D2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ИТОГ!$A$494:$A$499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ИТОГ!$B$494:$B$499</c:f>
              <c:numCache>
                <c:formatCode>0%</c:formatCode>
                <c:ptCount val="6"/>
                <c:pt idx="0">
                  <c:v>0.53</c:v>
                </c:pt>
                <c:pt idx="1">
                  <c:v>0.53</c:v>
                </c:pt>
                <c:pt idx="2">
                  <c:v>0.56999999999999995</c:v>
                </c:pt>
                <c:pt idx="3">
                  <c:v>0.6</c:v>
                </c:pt>
                <c:pt idx="4">
                  <c:v>0.56000000000000005</c:v>
                </c:pt>
                <c:pt idx="5">
                  <c:v>0.42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8D4-46A1-A76C-140BDB689D25}"/>
            </c:ext>
          </c:extLst>
        </c:ser>
        <c:ser>
          <c:idx val="1"/>
          <c:order val="1"/>
          <c:tx>
            <c:strRef>
              <c:f>ИТОГ!$C$478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ED7D31">
                <a:lumMod val="75000"/>
              </a:srgb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4.4575730304897993E-3"/>
                  <c:y val="8.366260387008713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A8D4-46A1-A76C-140BDB689D2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4575730304897993E-3"/>
                  <c:y val="4.183130193504203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A8D4-46A1-A76C-140BDB689D2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68635954573469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A8D4-46A1-A76C-140BDB689D2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1.673252077401727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A8D4-46A1-A76C-140BDB689D2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8.9151460609795986E-3"/>
                  <c:y val="8.36626038700855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A8D4-46A1-A76C-140BDB689D2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6.6863595457345359E-3"/>
                  <c:y val="8.36626038700863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A8D4-46A1-A76C-140BDB689D2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ИТОГ!$A$494:$A$499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ИТОГ!$C$494:$C$499</c:f>
              <c:numCache>
                <c:formatCode>0%</c:formatCode>
                <c:ptCount val="6"/>
                <c:pt idx="0">
                  <c:v>0.13</c:v>
                </c:pt>
                <c:pt idx="1">
                  <c:v>0.15</c:v>
                </c:pt>
                <c:pt idx="2">
                  <c:v>0.12</c:v>
                </c:pt>
                <c:pt idx="3">
                  <c:v>0.16</c:v>
                </c:pt>
                <c:pt idx="4">
                  <c:v>0.15</c:v>
                </c:pt>
                <c:pt idx="5">
                  <c:v>0.16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8D4-46A1-A76C-140BDB689D25}"/>
            </c:ext>
          </c:extLst>
        </c:ser>
        <c:ser>
          <c:idx val="2"/>
          <c:order val="2"/>
          <c:tx>
            <c:strRef>
              <c:f>ИТОГ!$D$478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ИТОГ!$A$494:$A$499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ИТОГ!$D$494:$D$499</c:f>
              <c:numCache>
                <c:formatCode>0%</c:formatCode>
                <c:ptCount val="6"/>
                <c:pt idx="0">
                  <c:v>0.34</c:v>
                </c:pt>
                <c:pt idx="1">
                  <c:v>0.32</c:v>
                </c:pt>
                <c:pt idx="2">
                  <c:v>0.31</c:v>
                </c:pt>
                <c:pt idx="3">
                  <c:v>0.24</c:v>
                </c:pt>
                <c:pt idx="4">
                  <c:v>0.28999999999999998</c:v>
                </c:pt>
                <c:pt idx="5">
                  <c:v>0.42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8D4-46A1-A76C-140BDB689D2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4187776"/>
        <c:axId val="124189312"/>
      </c:barChart>
      <c:catAx>
        <c:axId val="1241877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24189312"/>
        <c:crosses val="autoZero"/>
        <c:auto val="1"/>
        <c:lblAlgn val="ctr"/>
        <c:lblOffset val="100"/>
        <c:noMultiLvlLbl val="0"/>
      </c:catAx>
      <c:valAx>
        <c:axId val="124189312"/>
        <c:scaling>
          <c:orientation val="minMax"/>
        </c:scaling>
        <c:delete val="1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24187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b="1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800"/>
              <a:t>УУНиТ (головной вуз)</a:t>
            </a:r>
          </a:p>
        </c:rich>
      </c:tx>
      <c:layout>
        <c:manualLayout>
          <c:xMode val="edge"/>
          <c:yMode val="edge"/>
          <c:x val="0.35991142099512297"/>
          <c:y val="4.696736267130712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3864435855492373"/>
          <c:y val="0.23449722090584849"/>
          <c:w val="0.28639106754061505"/>
          <c:h val="0.64135200004604642"/>
        </c:manualLayout>
      </c:layout>
      <c:pieChart>
        <c:varyColors val="1"/>
        <c:ser>
          <c:idx val="0"/>
          <c:order val="0"/>
          <c:tx>
            <c:strRef>
              <c:f>ИТОГ!$A$504</c:f>
              <c:strCache>
                <c:ptCount val="1"/>
                <c:pt idx="0">
                  <c:v>Головной ВУЗ</c:v>
                </c:pt>
              </c:strCache>
            </c:strRef>
          </c:tx>
          <c:explosion val="2"/>
          <c:dPt>
            <c:idx val="0"/>
            <c:bubble3D val="0"/>
            <c:explosion val="15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968-4A25-B4C3-EECD3C6DE21C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968-4A25-B4C3-EECD3C6DE21C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968-4A25-B4C3-EECD3C6DE21C}"/>
              </c:ext>
            </c:extLst>
          </c:dPt>
          <c:dPt>
            <c:idx val="3"/>
            <c:bubble3D val="0"/>
            <c:spPr>
              <a:solidFill>
                <a:schemeClr val="accent4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968-4A25-B4C3-EECD3C6DE21C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968-4A25-B4C3-EECD3C6DE21C}"/>
              </c:ext>
            </c:extLst>
          </c:dPt>
          <c:dPt>
            <c:idx val="5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968-4A25-B4C3-EECD3C6DE21C}"/>
              </c:ext>
            </c:extLst>
          </c:dPt>
          <c:dLbls>
            <c:dLbl>
              <c:idx val="0"/>
              <c:layout>
                <c:manualLayout>
                  <c:x val="-0.10705834610824143"/>
                  <c:y val="-3.509185943814404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968-4A25-B4C3-EECD3C6DE21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5111431655251373E-2"/>
                  <c:y val="8.037948656947031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968-4A25-B4C3-EECD3C6DE21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ИТОГ!$B$502:$D$502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ИТОГ!$B$504:$D$504</c:f>
              <c:numCache>
                <c:formatCode>0%</c:formatCode>
                <c:ptCount val="3"/>
                <c:pt idx="0">
                  <c:v>0.62</c:v>
                </c:pt>
                <c:pt idx="1">
                  <c:v>0.12</c:v>
                </c:pt>
                <c:pt idx="2">
                  <c:v>0.26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C968-4A25-B4C3-EECD3C6DE21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933095084154469"/>
          <c:y val="0.11737590315351025"/>
          <c:w val="0.19947561953544266"/>
          <c:h val="0.882624096846489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u="none" strike="noStrike" kern="1200" spc="0" baseline="0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УУНиТ</a:t>
            </a:r>
            <a:r>
              <a:rPr lang="ru-RU" sz="1800" b="1" i="0" u="none" strike="noStrike" kern="1200" spc="0" baseline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(головной вуз</a:t>
            </a:r>
            <a:r>
              <a:rPr lang="ru-RU" dirty="0" smtClean="0"/>
              <a:t>)</a:t>
            </a:r>
            <a:endParaRPr lang="ru-RU" dirty="0"/>
          </a:p>
        </c:rich>
      </c:tx>
      <c:layout>
        <c:manualLayout>
          <c:xMode val="edge"/>
          <c:yMode val="edge"/>
          <c:x val="0.22105963162468473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2745400607398392"/>
          <c:y val="0.22176467348850784"/>
          <c:w val="0.39325242005565297"/>
          <c:h val="0.63547295757927524"/>
        </c:manualLayout>
      </c:layout>
      <c:pieChart>
        <c:varyColors val="1"/>
        <c:ser>
          <c:idx val="0"/>
          <c:order val="0"/>
          <c:tx>
            <c:strRef>
              <c:f>ИТОГ!$A$52</c:f>
              <c:strCache>
                <c:ptCount val="1"/>
                <c:pt idx="0">
                  <c:v>Головной ВУЗ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1BE-4262-BD00-7C7FFEF66CFC}"/>
              </c:ext>
            </c:extLst>
          </c:dPt>
          <c:dPt>
            <c:idx val="1"/>
            <c:bubble3D val="0"/>
            <c:spPr>
              <a:solidFill>
                <a:srgbClr val="FFDDAD"/>
              </a:solidFill>
              <a:ln w="3175" cap="rnd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1BE-4262-BD00-7C7FFEF66CFC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1BE-4262-BD00-7C7FFEF66CFC}"/>
              </c:ext>
            </c:extLst>
          </c:dPt>
          <c:dPt>
            <c:idx val="3"/>
            <c:bubble3D val="0"/>
            <c:spPr>
              <a:solidFill>
                <a:srgbClr val="FFDDAD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1BE-4262-BD00-7C7FFEF66CFC}"/>
              </c:ext>
            </c:extLst>
          </c:dPt>
          <c:dLbls>
            <c:dLbl>
              <c:idx val="0"/>
              <c:layout>
                <c:manualLayout>
                  <c:x val="-0.12006110318808458"/>
                  <c:y val="-7.712015085545438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1BE-4262-BD00-7C7FFEF66CFC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9.9183297452620806E-2"/>
                  <c:y val="-1.972226012393802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1BE-4262-BD00-7C7FFEF66CF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9316199914612991E-2"/>
                  <c:y val="0.1502528463409099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1BE-4262-BD00-7C7FFEF66CFC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9040660265668671E-2"/>
                  <c:y val="0.139382704883268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1BE-4262-BD00-7C7FFEF66CF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ИТОГ!$B$50:$D$50</c:f>
              <c:strCache>
                <c:ptCount val="3"/>
                <c:pt idx="0">
                  <c:v>Соответствует</c:v>
                </c:pt>
                <c:pt idx="1">
                  <c:v>Не соответствует 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ИТОГ!$B$52:$D$52</c:f>
              <c:numCache>
                <c:formatCode>0%</c:formatCode>
                <c:ptCount val="3"/>
                <c:pt idx="0">
                  <c:v>0.66</c:v>
                </c:pt>
                <c:pt idx="1">
                  <c:v>0.17</c:v>
                </c:pt>
                <c:pt idx="2">
                  <c:v>0.17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1BE-4262-BD00-7C7FFEF66CF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185181568517017"/>
          <c:y val="0.19214044088824025"/>
          <c:w val="0.30372777136870538"/>
          <c:h val="0.806915240457236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dirty="0" smtClean="0"/>
              <a:t>Филиалы</a:t>
            </a:r>
            <a:endParaRPr lang="ru-RU" dirty="0"/>
          </a:p>
        </c:rich>
      </c:tx>
      <c:layout>
        <c:manualLayout>
          <c:xMode val="edge"/>
          <c:yMode val="edge"/>
          <c:x val="0.40098171688277695"/>
          <c:y val="1.57318256381066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1775543866420055E-2"/>
          <c:y val="0.14297495874279026"/>
          <c:w val="0.95644891226715989"/>
          <c:h val="0.762478267257810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ИТОГ!$B$502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70AD47">
                <a:lumMod val="40000"/>
                <a:lumOff val="60000"/>
              </a:srgb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2.1585533953025118E-3"/>
                  <c:y val="7.865912819053274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9008-41FE-873D-A9F8839B158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5829208705182034E-16"/>
                  <c:y val="1.96647820476333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008-41FE-873D-A9F8839B158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ИТОГ!$A$518:$A$523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ИТОГ!$B$518:$B$523</c:f>
              <c:numCache>
                <c:formatCode>0%</c:formatCode>
                <c:ptCount val="6"/>
                <c:pt idx="0">
                  <c:v>0.74</c:v>
                </c:pt>
                <c:pt idx="1">
                  <c:v>0.85</c:v>
                </c:pt>
                <c:pt idx="2">
                  <c:v>0.78</c:v>
                </c:pt>
                <c:pt idx="3">
                  <c:v>0.64</c:v>
                </c:pt>
                <c:pt idx="4">
                  <c:v>0.74</c:v>
                </c:pt>
                <c:pt idx="5">
                  <c:v>0.66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008-41FE-873D-A9F8839B1584}"/>
            </c:ext>
          </c:extLst>
        </c:ser>
        <c:ser>
          <c:idx val="1"/>
          <c:order val="1"/>
          <c:tx>
            <c:strRef>
              <c:f>ИТОГ!$C$502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ED7D31">
                <a:lumMod val="60000"/>
                <a:lumOff val="40000"/>
              </a:srgb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3"/>
              <c:layout>
                <c:manualLayout>
                  <c:x val="-8.1508979214749517E-17"/>
                  <c:y val="1.23333780054111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9008-41FE-873D-A9F8839B158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ИТОГ!$A$518:$A$523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ИТОГ!$C$518:$C$523</c:f>
              <c:numCache>
                <c:formatCode>0%</c:formatCode>
                <c:ptCount val="6"/>
                <c:pt idx="0">
                  <c:v>0.06</c:v>
                </c:pt>
                <c:pt idx="1">
                  <c:v>0.03</c:v>
                </c:pt>
                <c:pt idx="2">
                  <c:v>0.08</c:v>
                </c:pt>
                <c:pt idx="3">
                  <c:v>0.16</c:v>
                </c:pt>
                <c:pt idx="4">
                  <c:v>0.06</c:v>
                </c:pt>
                <c:pt idx="5">
                  <c:v>0.06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008-41FE-873D-A9F8839B1584}"/>
            </c:ext>
          </c:extLst>
        </c:ser>
        <c:ser>
          <c:idx val="2"/>
          <c:order val="2"/>
          <c:tx>
            <c:strRef>
              <c:f>ИТОГ!$D$502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ИТОГ!$A$518:$A$523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ИТОГ!$D$518:$D$523</c:f>
              <c:numCache>
                <c:formatCode>0%</c:formatCode>
                <c:ptCount val="6"/>
                <c:pt idx="0">
                  <c:v>0.2</c:v>
                </c:pt>
                <c:pt idx="1">
                  <c:v>0.12</c:v>
                </c:pt>
                <c:pt idx="2">
                  <c:v>0.14000000000000001</c:v>
                </c:pt>
                <c:pt idx="3">
                  <c:v>0.2</c:v>
                </c:pt>
                <c:pt idx="4">
                  <c:v>0.2</c:v>
                </c:pt>
                <c:pt idx="5">
                  <c:v>0.28000000000000003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008-41FE-873D-A9F8839B158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4500224"/>
        <c:axId val="124514304"/>
      </c:barChart>
      <c:catAx>
        <c:axId val="1245002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24514304"/>
        <c:crosses val="autoZero"/>
        <c:auto val="1"/>
        <c:lblAlgn val="ctr"/>
        <c:lblOffset val="100"/>
        <c:noMultiLvlLbl val="0"/>
      </c:catAx>
      <c:valAx>
        <c:axId val="124514304"/>
        <c:scaling>
          <c:orientation val="minMax"/>
        </c:scaling>
        <c:delete val="1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24500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b="1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Филиалы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1775543866420055E-2"/>
          <c:y val="0.14297495874279026"/>
          <c:w val="0.95644891226715989"/>
          <c:h val="0.7624782672578107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ИТОГ!$A$66:$A$71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ИТОГ!$B$66:$B$71</c:f>
              <c:numCache>
                <c:formatCode>0%</c:formatCode>
                <c:ptCount val="6"/>
                <c:pt idx="0">
                  <c:v>0.79</c:v>
                </c:pt>
                <c:pt idx="1">
                  <c:v>0.86</c:v>
                </c:pt>
                <c:pt idx="2">
                  <c:v>0.77</c:v>
                </c:pt>
                <c:pt idx="3">
                  <c:v>0.69</c:v>
                </c:pt>
                <c:pt idx="4">
                  <c:v>0.73</c:v>
                </c:pt>
                <c:pt idx="5">
                  <c:v>0.7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944-498D-8A90-64567EFE6F5B}"/>
            </c:ext>
          </c:extLst>
        </c:ser>
        <c:ser>
          <c:idx val="1"/>
          <c:order val="1"/>
          <c:spPr>
            <a:solidFill>
              <a:srgbClr val="FFDDAD"/>
            </a:solidFill>
            <a:ln>
              <a:solidFill>
                <a:srgbClr val="003366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0944-498D-8A90-64567EFE6F5B}"/>
              </c:ext>
            </c:extLst>
          </c:dPt>
          <c:dLbls>
            <c:dLbl>
              <c:idx val="3"/>
              <c:layout>
                <c:manualLayout>
                  <c:x val="3.959189793894555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944-498D-8A90-64567EFE6F5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ИТОГ!$A$66:$A$71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ИТОГ!$C$66:$C$71</c:f>
              <c:numCache>
                <c:formatCode>0%</c:formatCode>
                <c:ptCount val="6"/>
                <c:pt idx="0">
                  <c:v>0.06</c:v>
                </c:pt>
                <c:pt idx="1">
                  <c:v>0.04</c:v>
                </c:pt>
                <c:pt idx="2">
                  <c:v>0.08</c:v>
                </c:pt>
                <c:pt idx="3">
                  <c:v>0.2</c:v>
                </c:pt>
                <c:pt idx="4">
                  <c:v>0.09</c:v>
                </c:pt>
                <c:pt idx="5">
                  <c:v>0.06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944-498D-8A90-64567EFE6F5B}"/>
            </c:ext>
          </c:extLst>
        </c:ser>
        <c:ser>
          <c:idx val="2"/>
          <c:order val="2"/>
          <c:spPr>
            <a:solidFill>
              <a:schemeClr val="bg1">
                <a:lumMod val="85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ИТОГ!$A$66:$A$71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ИТОГ!$D$66:$D$71</c:f>
              <c:numCache>
                <c:formatCode>0%</c:formatCode>
                <c:ptCount val="6"/>
                <c:pt idx="0">
                  <c:v>0.15</c:v>
                </c:pt>
                <c:pt idx="1">
                  <c:v>0.1</c:v>
                </c:pt>
                <c:pt idx="2">
                  <c:v>0.15</c:v>
                </c:pt>
                <c:pt idx="3">
                  <c:v>0.11</c:v>
                </c:pt>
                <c:pt idx="4">
                  <c:v>0.18</c:v>
                </c:pt>
                <c:pt idx="5">
                  <c:v>0.24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0944-498D-8A90-64567EFE6F5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6887936"/>
        <c:axId val="116889472"/>
      </c:barChart>
      <c:catAx>
        <c:axId val="1168879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16889472"/>
        <c:crosses val="autoZero"/>
        <c:auto val="1"/>
        <c:lblAlgn val="ctr"/>
        <c:lblOffset val="100"/>
        <c:noMultiLvlLbl val="0"/>
      </c:catAx>
      <c:valAx>
        <c:axId val="116889472"/>
        <c:scaling>
          <c:orientation val="minMax"/>
        </c:scaling>
        <c:delete val="1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16887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u="none" strike="noStrike" kern="1200" spc="0" baseline="0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УУНиТ</a:t>
            </a:r>
            <a:r>
              <a:rPr lang="ru-RU" sz="1800" b="1" i="0" u="none" strike="noStrike" kern="1200" spc="0" baseline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(головной вуз</a:t>
            </a:r>
            <a:r>
              <a:rPr lang="ru-RU" dirty="0" smtClean="0"/>
              <a:t>)</a:t>
            </a:r>
            <a:endParaRPr lang="ru-RU" dirty="0"/>
          </a:p>
        </c:rich>
      </c:tx>
      <c:layout>
        <c:manualLayout>
          <c:xMode val="edge"/>
          <c:yMode val="edge"/>
          <c:x val="0.24874777981551741"/>
          <c:y val="2.977964014640356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9076616362811738"/>
          <c:y val="0.22933964213853231"/>
          <c:w val="0.35484908843521695"/>
          <c:h val="0.586118262660977"/>
        </c:manualLayout>
      </c:layout>
      <c:pieChart>
        <c:varyColors val="1"/>
        <c:ser>
          <c:idx val="0"/>
          <c:order val="0"/>
          <c:tx>
            <c:strRef>
              <c:f>ИТОГ!$A$76</c:f>
              <c:strCache>
                <c:ptCount val="1"/>
                <c:pt idx="0">
                  <c:v>Головной ВУЗ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BF6-44A1-88D3-F5173CD2CC93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BF6-44A1-88D3-F5173CD2CC93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BF6-44A1-88D3-F5173CD2CC93}"/>
              </c:ext>
            </c:extLst>
          </c:dPt>
          <c:dPt>
            <c:idx val="3"/>
            <c:bubble3D val="0"/>
            <c:spPr>
              <a:solidFill>
                <a:srgbClr val="FFDDAD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BF6-44A1-88D3-F5173CD2CC93}"/>
              </c:ext>
            </c:extLst>
          </c:dPt>
          <c:dLbls>
            <c:dLbl>
              <c:idx val="0"/>
              <c:layout>
                <c:manualLayout>
                  <c:x val="-9.483808928163899E-2"/>
                  <c:y val="5.922735824945567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BF6-44A1-88D3-F5173CD2CC93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9.0011244702640089E-2"/>
                  <c:y val="-8.0321257593872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BF6-44A1-88D3-F5173CD2CC93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2437168328215276E-2"/>
                  <c:y val="0.1237407166951419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BF6-44A1-88D3-F5173CD2CC93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9040660265668671E-2"/>
                  <c:y val="0.139382704883268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0BF6-44A1-88D3-F5173CD2CC9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ИТОГ!$B$74:$D$74</c:f>
              <c:strCache>
                <c:ptCount val="3"/>
                <c:pt idx="0">
                  <c:v>Да</c:v>
                </c:pt>
                <c:pt idx="1">
                  <c:v>Нет 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ИТОГ!$B$76:$D$76</c:f>
              <c:numCache>
                <c:formatCode>0%</c:formatCode>
                <c:ptCount val="3"/>
                <c:pt idx="0">
                  <c:v>0.43</c:v>
                </c:pt>
                <c:pt idx="1">
                  <c:v>0.44</c:v>
                </c:pt>
                <c:pt idx="2">
                  <c:v>0.13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0BF6-44A1-88D3-F5173CD2CC9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185181568517017"/>
          <c:y val="0.19214044088824025"/>
          <c:w val="0.30372777136870538"/>
          <c:h val="0.723591843843353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Филиалы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1775543866420055E-2"/>
          <c:y val="0.14297495874279026"/>
          <c:w val="0.95644891226715989"/>
          <c:h val="0.7624782672578107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ИТОГ!$A$90:$A$95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ИТОГ!$B$90:$B$95</c:f>
              <c:numCache>
                <c:formatCode>0%</c:formatCode>
                <c:ptCount val="6"/>
                <c:pt idx="0">
                  <c:v>0.53</c:v>
                </c:pt>
                <c:pt idx="1">
                  <c:v>0.48</c:v>
                </c:pt>
                <c:pt idx="2">
                  <c:v>0.64</c:v>
                </c:pt>
                <c:pt idx="3">
                  <c:v>0.54</c:v>
                </c:pt>
                <c:pt idx="4">
                  <c:v>0.39</c:v>
                </c:pt>
                <c:pt idx="5">
                  <c:v>0.33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0DF-4550-8AFA-10513C2EE276}"/>
            </c:ext>
          </c:extLst>
        </c:ser>
        <c:ser>
          <c:idx val="1"/>
          <c:order val="1"/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E0DF-4550-8AFA-10513C2EE276}"/>
              </c:ext>
            </c:extLst>
          </c:dPt>
          <c:dLbls>
            <c:dLbl>
              <c:idx val="1"/>
              <c:layout>
                <c:manualLayout>
                  <c:x val="6.0013798448147132E-3"/>
                  <c:y val="3.86426862935000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E0DF-4550-8AFA-10513C2EE276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0018397930862843E-3"/>
                  <c:y val="-7.0844106474253356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0DF-4550-8AFA-10513C2EE276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0013798448147132E-3"/>
                  <c:y val="3.86426862935000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E0DF-4550-8AFA-10513C2EE276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ИТОГ!$A$90:$A$95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ИТОГ!$C$90:$C$95</c:f>
              <c:numCache>
                <c:formatCode>0%</c:formatCode>
                <c:ptCount val="6"/>
                <c:pt idx="0">
                  <c:v>0.17</c:v>
                </c:pt>
                <c:pt idx="1">
                  <c:v>0.36</c:v>
                </c:pt>
                <c:pt idx="2">
                  <c:v>0.24</c:v>
                </c:pt>
                <c:pt idx="3">
                  <c:v>0.36</c:v>
                </c:pt>
                <c:pt idx="4">
                  <c:v>0.44</c:v>
                </c:pt>
                <c:pt idx="5">
                  <c:v>0.42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0DF-4550-8AFA-10513C2EE276}"/>
            </c:ext>
          </c:extLst>
        </c:ser>
        <c:ser>
          <c:idx val="2"/>
          <c:order val="2"/>
          <c:spPr>
            <a:solidFill>
              <a:schemeClr val="bg1">
                <a:lumMod val="85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1"/>
              <c:layout>
                <c:manualLayout>
                  <c:x val="6.001379844814713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E0DF-4550-8AFA-10513C2EE276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000459948271571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E0DF-4550-8AFA-10513C2EE276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0002299741357782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E0DF-4550-8AFA-10513C2EE276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000919896543142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E0DF-4550-8AFA-10513C2EE276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2.00045994827142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E0DF-4550-8AFA-10513C2EE276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ИТОГ!$A$90:$A$95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ИТОГ!$D$90:$D$95</c:f>
              <c:numCache>
                <c:formatCode>0%</c:formatCode>
                <c:ptCount val="6"/>
                <c:pt idx="0">
                  <c:v>0.3</c:v>
                </c:pt>
                <c:pt idx="1">
                  <c:v>0.16</c:v>
                </c:pt>
                <c:pt idx="2">
                  <c:v>0.12</c:v>
                </c:pt>
                <c:pt idx="3">
                  <c:v>0.1</c:v>
                </c:pt>
                <c:pt idx="4">
                  <c:v>0.17</c:v>
                </c:pt>
                <c:pt idx="5">
                  <c:v>0.25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E0DF-4550-8AFA-10513C2EE27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7065216"/>
        <c:axId val="117066752"/>
      </c:barChart>
      <c:catAx>
        <c:axId val="1170652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17066752"/>
        <c:crosses val="autoZero"/>
        <c:auto val="1"/>
        <c:lblAlgn val="ctr"/>
        <c:lblOffset val="100"/>
        <c:noMultiLvlLbl val="0"/>
      </c:catAx>
      <c:valAx>
        <c:axId val="117066752"/>
        <c:scaling>
          <c:orientation val="minMax"/>
        </c:scaling>
        <c:delete val="1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17065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u="none" strike="noStrike" kern="1200" spc="0" baseline="0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УУНиТ</a:t>
            </a:r>
            <a:r>
              <a:rPr lang="ru-RU" sz="1800" b="1" i="0" u="none" strike="noStrike" kern="1200" spc="0" baseline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(головной вуз</a:t>
            </a:r>
            <a:r>
              <a:rPr lang="ru-RU" dirty="0" smtClean="0"/>
              <a:t>)</a:t>
            </a:r>
            <a:endParaRPr lang="ru-RU" dirty="0"/>
          </a:p>
        </c:rich>
      </c:tx>
      <c:layout>
        <c:manualLayout>
          <c:xMode val="edge"/>
          <c:yMode val="edge"/>
          <c:x val="0.34522775207364287"/>
          <c:y val="2.255796796595392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4.7817307128209807E-2"/>
          <c:y val="0.31170645831432503"/>
          <c:w val="0.34689552122761136"/>
          <c:h val="0.60150163757619468"/>
        </c:manualLayout>
      </c:layout>
      <c:pieChart>
        <c:varyColors val="1"/>
        <c:ser>
          <c:idx val="0"/>
          <c:order val="0"/>
          <c:tx>
            <c:strRef>
              <c:f>'[ИТОГ ОТЧЕТ_ Анкетирование  старшекурсников _2024.xlsx]ИТОГ'!$A$99</c:f>
              <c:strCache>
                <c:ptCount val="1"/>
                <c:pt idx="0">
                  <c:v>Головной ВУЗ</c:v>
                </c:pt>
              </c:strCache>
            </c:strRef>
          </c:tx>
          <c:dPt>
            <c:idx val="0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25C-4EAF-BC44-94DC23732A35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25C-4EAF-BC44-94DC23732A35}"/>
              </c:ext>
            </c:extLst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25C-4EAF-BC44-94DC23732A35}"/>
              </c:ext>
            </c:extLst>
          </c:dPt>
          <c:dPt>
            <c:idx val="3"/>
            <c:bubble3D val="0"/>
            <c:spPr>
              <a:solidFill>
                <a:srgbClr val="FFDDAD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25C-4EAF-BC44-94DC23732A35}"/>
              </c:ext>
            </c:extLst>
          </c:dPt>
          <c:dPt>
            <c:idx val="4"/>
            <c:bubble3D val="0"/>
            <c:spPr>
              <a:solidFill>
                <a:srgbClr val="F9FBA3"/>
              </a:solidFill>
              <a:ln w="3175" cap="sq">
                <a:solidFill>
                  <a:schemeClr val="bg2">
                    <a:lumMod val="75000"/>
                  </a:schemeClr>
                </a:solidFill>
                <a:miter lim="800000"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25C-4EAF-BC44-94DC23732A35}"/>
              </c:ext>
            </c:extLst>
          </c:dPt>
          <c:dPt>
            <c:idx val="5"/>
            <c:bubble3D val="0"/>
            <c:spPr>
              <a:solidFill>
                <a:srgbClr val="F7BA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25C-4EAF-BC44-94DC23732A35}"/>
              </c:ext>
            </c:extLst>
          </c:dPt>
          <c:dPt>
            <c:idx val="6"/>
            <c:bubble3D val="0"/>
            <c:spPr>
              <a:solidFill>
                <a:schemeClr val="accent4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B25C-4EAF-BC44-94DC23732A35}"/>
              </c:ext>
            </c:extLst>
          </c:dPt>
          <c:dPt>
            <c:idx val="7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B25C-4EAF-BC44-94DC23732A35}"/>
              </c:ext>
            </c:extLst>
          </c:dPt>
          <c:dPt>
            <c:idx val="8"/>
            <c:bubble3D val="0"/>
            <c:explosion val="12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B25C-4EAF-BC44-94DC23732A35}"/>
              </c:ext>
            </c:extLst>
          </c:dPt>
          <c:dPt>
            <c:idx val="9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B25C-4EAF-BC44-94DC23732A35}"/>
              </c:ext>
            </c:extLst>
          </c:dPt>
          <c:dLbls>
            <c:dLbl>
              <c:idx val="0"/>
              <c:layout>
                <c:manualLayout>
                  <c:x val="-3.5494704754077482E-3"/>
                  <c:y val="6.6105984564456708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25C-4EAF-BC44-94DC23732A3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5591739490478159E-2"/>
                  <c:y val="8.277100603773737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25C-4EAF-BC44-94DC23732A3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1948730638081054E-2"/>
                  <c:y val="2.213605387581580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25C-4EAF-BC44-94DC23732A3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0673296811384652E-2"/>
                  <c:y val="-3.713366527849296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25C-4EAF-BC44-94DC23732A3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7321134804989331E-2"/>
                  <c:y val="-1.015697489473246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B25C-4EAF-BC44-94DC23732A3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7.9633389741718325E-2"/>
                  <c:y val="1.80336295672256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B25C-4EAF-BC44-94DC23732A3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'[ИТОГ ОТЧЕТ_ Анкетирование  старшекурсников _2024.xlsx]ИТОГ'!$B$97:$K$97</c:f>
              <c:strCache>
                <c:ptCount val="10"/>
                <c:pt idx="0">
                  <c:v>Недостаточный уровень знаний преподавателей</c:v>
                </c:pt>
                <c:pt idx="1">
                  <c:v>Неактуальные лекционные материалы преподавателей </c:v>
                </c:pt>
                <c:pt idx="2">
                  <c:v>Необъективность преподавателей в оценке знаний студентов</c:v>
                </c:pt>
                <c:pt idx="3">
                  <c:v>Плохая дикция</c:v>
                </c:pt>
                <c:pt idx="4">
                  <c:v>Пропуски занятий преподавателями, срывы</c:v>
                </c:pt>
                <c:pt idx="5">
                  <c:v>Плохое изложение учебного материала, неумение работать со студентами</c:v>
                </c:pt>
                <c:pt idx="6">
                  <c:v>Отсутствие логики (алгоритма) занятия</c:v>
                </c:pt>
                <c:pt idx="7">
                  <c:v>Занятия проводятся не по темам, указанным в Рабочей программе дисциплины</c:v>
                </c:pt>
                <c:pt idx="8">
                  <c:v>Недостатков нет</c:v>
                </c:pt>
                <c:pt idx="9">
                  <c:v>Свой вариант</c:v>
                </c:pt>
              </c:strCache>
            </c:strRef>
          </c:cat>
          <c:val>
            <c:numRef>
              <c:f>'[ИТОГ ОТЧЕТ_ Анкетирование  старшекурсников _2024.xlsx]ИТОГ'!$B$99:$K$99</c:f>
              <c:numCache>
                <c:formatCode>0%</c:formatCode>
                <c:ptCount val="10"/>
                <c:pt idx="0">
                  <c:v>0.04</c:v>
                </c:pt>
                <c:pt idx="1">
                  <c:v>0.14000000000000001</c:v>
                </c:pt>
                <c:pt idx="2">
                  <c:v>0.12</c:v>
                </c:pt>
                <c:pt idx="3">
                  <c:v>0.06</c:v>
                </c:pt>
                <c:pt idx="4">
                  <c:v>0.04</c:v>
                </c:pt>
                <c:pt idx="5">
                  <c:v>0.13</c:v>
                </c:pt>
                <c:pt idx="6">
                  <c:v>0.08</c:v>
                </c:pt>
                <c:pt idx="7">
                  <c:v>0.03</c:v>
                </c:pt>
                <c:pt idx="8">
                  <c:v>0.34</c:v>
                </c:pt>
                <c:pt idx="9">
                  <c:v>0.02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B25C-4EAF-BC44-94DC23732A3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2270058412351968"/>
          <c:y val="0.11650683277823573"/>
          <c:w val="0.51127037830272526"/>
          <c:h val="0.88254916127840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775543866420055E-2"/>
          <c:y val="2.4140484863569556E-2"/>
          <c:w val="0.95644891226715989"/>
          <c:h val="0.8813128501290804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7030A0"/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3.962356984652575E-3"/>
                  <c:y val="-5.941726169701422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C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386824944628401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4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9623569846527198E-3"/>
                  <c:y val="-1.0893038807138569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32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ИТОГ!$A$113:$A$118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ИТОГ!$B$113:$B$118</c:f>
              <c:numCache>
                <c:formatCode>0%</c:formatCode>
                <c:ptCount val="6"/>
                <c:pt idx="0">
                  <c:v>0.03</c:v>
                </c:pt>
                <c:pt idx="1">
                  <c:v>0.03</c:v>
                </c:pt>
                <c:pt idx="2">
                  <c:v>0.03</c:v>
                </c:pt>
                <c:pt idx="3">
                  <c:v>0.05</c:v>
                </c:pt>
                <c:pt idx="4">
                  <c:v>0.05</c:v>
                </c:pt>
                <c:pt idx="5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765-4F92-AAF7-0F9EBC6FAC6A}"/>
            </c:ext>
          </c:extLst>
        </c:ser>
        <c:ser>
          <c:idx val="1"/>
          <c:order val="1"/>
          <c:spPr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D765-4F92-AAF7-0F9EBC6FAC6A}"/>
              </c:ext>
            </c:extLst>
          </c:dPt>
          <c:dLbls>
            <c:dLbl>
              <c:idx val="0"/>
              <c:layout>
                <c:manualLayout>
                  <c:x val="-4.5401482634009104E-18"/>
                  <c:y val="5.9417261697013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9058924616314357E-3"/>
                  <c:y val="-1.0893038807138569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ИТОГ!$A$113:$A$118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ИТОГ!$C$113:$C$118</c:f>
              <c:numCache>
                <c:formatCode>0%</c:formatCode>
                <c:ptCount val="6"/>
                <c:pt idx="0">
                  <c:v>0.02</c:v>
                </c:pt>
                <c:pt idx="1">
                  <c:v>0.14000000000000001</c:v>
                </c:pt>
                <c:pt idx="2">
                  <c:v>7.0000000000000007E-2</c:v>
                </c:pt>
                <c:pt idx="3">
                  <c:v>0.12</c:v>
                </c:pt>
                <c:pt idx="4">
                  <c:v>0.12</c:v>
                </c:pt>
                <c:pt idx="5">
                  <c:v>0.09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D765-4F92-AAF7-0F9EBC6FAC6A}"/>
            </c:ext>
          </c:extLst>
        </c:ser>
        <c:ser>
          <c:idx val="2"/>
          <c:order val="2"/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1"/>
              <c:layout>
                <c:manualLayout>
                  <c:x val="1.1887070953957723E-2"/>
                  <c:y val="-1.0893038807138569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924713969305077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9435354769788616E-3"/>
                  <c:y val="-5.9417261697013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D765-4F92-AAF7-0F9EBC6FAC6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ИТОГ!$A$113:$A$118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ИТОГ!$D$113:$D$118</c:f>
              <c:numCache>
                <c:formatCode>0%</c:formatCode>
                <c:ptCount val="6"/>
                <c:pt idx="0">
                  <c:v>0.06</c:v>
                </c:pt>
                <c:pt idx="1">
                  <c:v>0.09</c:v>
                </c:pt>
                <c:pt idx="2">
                  <c:v>0.03</c:v>
                </c:pt>
                <c:pt idx="3">
                  <c:v>0.15</c:v>
                </c:pt>
                <c:pt idx="4">
                  <c:v>0.08</c:v>
                </c:pt>
                <c:pt idx="5">
                  <c:v>0.09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D765-4F92-AAF7-0F9EBC6FAC6A}"/>
            </c:ext>
          </c:extLst>
        </c:ser>
        <c:ser>
          <c:idx val="3"/>
          <c:order val="3"/>
          <c:spPr>
            <a:solidFill>
              <a:srgbClr val="FFDDAD"/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5.943535476978852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B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943535476978861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2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1887070953957723E-2"/>
                  <c:y val="8.91258925455186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6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2642372214414566E-17"/>
                  <c:y val="-1.782517850910405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A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7.924713969305004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31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943535476978716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33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ИТОГ!$A$113:$A$118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ИТОГ!$E$113:$E$118</c:f>
              <c:numCache>
                <c:formatCode>0%</c:formatCode>
                <c:ptCount val="6"/>
                <c:pt idx="0">
                  <c:v>0.03</c:v>
                </c:pt>
                <c:pt idx="1">
                  <c:v>0.02</c:v>
                </c:pt>
                <c:pt idx="2">
                  <c:v>0.01</c:v>
                </c:pt>
                <c:pt idx="3">
                  <c:v>0.03</c:v>
                </c:pt>
                <c:pt idx="4">
                  <c:v>0.06</c:v>
                </c:pt>
                <c:pt idx="5">
                  <c:v>0.02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D765-4F92-AAF7-0F9EBC6FAC6A}"/>
            </c:ext>
          </c:extLst>
        </c:ser>
        <c:ser>
          <c:idx val="4"/>
          <c:order val="4"/>
          <c:spPr>
            <a:solidFill>
              <a:srgbClr val="F9FBA3"/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7.9247139693051499E-3"/>
                  <c:y val="8.91258925455197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A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962356984652575E-3"/>
                  <c:y val="-2.970863084850765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F-D765-4F92-AAF7-0F9EBC6FAC6A}"/>
                </c:ext>
                <c:ext xmlns:c15="http://schemas.microsoft.com/office/drawing/2012/chart" uri="{CE6537A1-D6FC-4f65-9D91-7224C49458BB}">
                  <c15:layout>
                    <c:manualLayout>
                      <c:w val="2.9727661276509183E-2"/>
                      <c:h val="4.261714791529625E-2"/>
                    </c:manualLayout>
                  </c15:layout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5-D765-4F92-AAF7-0F9EBC6FAC6A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3.9623569846526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9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943535476978861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30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-1.485431542425328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37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ИТОГ!$A$113:$A$118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ИТОГ!$F$113:$F$118</c:f>
              <c:numCache>
                <c:formatCode>0%</c:formatCode>
                <c:ptCount val="6"/>
                <c:pt idx="0">
                  <c:v>0.02</c:v>
                </c:pt>
                <c:pt idx="1">
                  <c:v>0.03</c:v>
                </c:pt>
                <c:pt idx="2">
                  <c:v>0.01</c:v>
                </c:pt>
                <c:pt idx="3">
                  <c:v>0.02</c:v>
                </c:pt>
                <c:pt idx="4">
                  <c:v>0.03</c:v>
                </c:pt>
                <c:pt idx="5">
                  <c:v>7.0000000000000007E-2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D765-4F92-AAF7-0F9EBC6FAC6A}"/>
            </c:ext>
          </c:extLst>
        </c:ser>
        <c:ser>
          <c:idx val="5"/>
          <c:order val="5"/>
          <c:spPr>
            <a:solidFill>
              <a:srgbClr val="F7BA00"/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3.962356984652556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8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9247139693051499E-3"/>
                  <c:y val="-1.188345233940262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1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9-D765-4F92-AAF7-0F9EBC6FAC6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ИТОГ!$A$113:$A$118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ИТОГ!$G$113:$G$118</c:f>
              <c:numCache>
                <c:formatCode>0%</c:formatCode>
                <c:ptCount val="6"/>
                <c:pt idx="0">
                  <c:v>0.05</c:v>
                </c:pt>
                <c:pt idx="1">
                  <c:v>0.05</c:v>
                </c:pt>
                <c:pt idx="2">
                  <c:v>0.03</c:v>
                </c:pt>
                <c:pt idx="3">
                  <c:v>0.09</c:v>
                </c:pt>
                <c:pt idx="4">
                  <c:v>0.08</c:v>
                </c:pt>
                <c:pt idx="5">
                  <c:v>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D765-4F92-AAF7-0F9EBC6FAC6A}"/>
            </c:ext>
          </c:extLst>
        </c:ser>
        <c:ser>
          <c:idx val="6"/>
          <c:order val="6"/>
          <c:spPr>
            <a:solidFill>
              <a:schemeClr val="accent4">
                <a:lumMod val="75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7-D765-4F92-AAF7-0F9EBC6FAC6A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0-D765-4F92-AAF7-0F9EBC6FAC6A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943535476978934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7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9811784923263599E-3"/>
                  <c:y val="-2.543613742171661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B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9435354769788616E-3"/>
                  <c:y val="-5.9417261697013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F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96235698465257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36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ИТОГ!$A$113:$A$118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ИТОГ!$H$113:$H$118</c:f>
              <c:numCache>
                <c:formatCode>0%</c:formatCode>
                <c:ptCount val="6"/>
                <c:pt idx="0">
                  <c:v>0.05</c:v>
                </c:pt>
                <c:pt idx="1">
                  <c:v>0.05</c:v>
                </c:pt>
                <c:pt idx="2">
                  <c:v>0.03</c:v>
                </c:pt>
                <c:pt idx="3">
                  <c:v>0.1</c:v>
                </c:pt>
                <c:pt idx="4">
                  <c:v>0.03</c:v>
                </c:pt>
                <c:pt idx="5">
                  <c:v>0.02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D765-4F92-AAF7-0F9EBC6FAC6A}"/>
            </c:ext>
          </c:extLst>
        </c:ser>
        <c:ser>
          <c:idx val="7"/>
          <c:order val="7"/>
          <c:spPr>
            <a:solidFill>
              <a:schemeClr val="accent2">
                <a:lumMod val="75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3.96235698465257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E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924713969305113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3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962356984652575E-3"/>
                  <c:y val="1.48543154242533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8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-5.347553552731182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D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9.9058924616312917E-3"/>
                  <c:y val="8.91258925455186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E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528474442882913E-16"/>
                  <c:y val="-2.97086308485065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35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ИТОГ!$A$113:$A$118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ИТОГ!$I$113:$I$118</c:f>
              <c:numCache>
                <c:formatCode>0%</c:formatCode>
                <c:ptCount val="6"/>
                <c:pt idx="0">
                  <c:v>0.02</c:v>
                </c:pt>
                <c:pt idx="1">
                  <c:v>0.02</c:v>
                </c:pt>
                <c:pt idx="2">
                  <c:v>0.02</c:v>
                </c:pt>
                <c:pt idx="3">
                  <c:v>0.03</c:v>
                </c:pt>
                <c:pt idx="4">
                  <c:v>0.01</c:v>
                </c:pt>
                <c:pt idx="5">
                  <c:v>0.03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D765-4F92-AAF7-0F9EBC6FAC6A}"/>
            </c:ext>
          </c:extLst>
        </c:ser>
        <c:ser>
          <c:idx val="8"/>
          <c:order val="8"/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ИТОГ!$A$113:$A$118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ИТОГ!$J$113:$J$118</c:f>
              <c:numCache>
                <c:formatCode>0%</c:formatCode>
                <c:ptCount val="6"/>
                <c:pt idx="0">
                  <c:v>0.7</c:v>
                </c:pt>
                <c:pt idx="1">
                  <c:v>0.56999999999999995</c:v>
                </c:pt>
                <c:pt idx="2">
                  <c:v>0.77</c:v>
                </c:pt>
                <c:pt idx="3">
                  <c:v>0.39</c:v>
                </c:pt>
                <c:pt idx="4">
                  <c:v>0.54</c:v>
                </c:pt>
                <c:pt idx="5">
                  <c:v>0.57999999999999996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D765-4F92-AAF7-0F9EBC6FAC6A}"/>
            </c:ext>
          </c:extLst>
        </c:ser>
        <c:ser>
          <c:idx val="9"/>
          <c:order val="9"/>
          <c:spPr>
            <a:solidFill>
              <a:schemeClr val="bg1">
                <a:lumMod val="85000"/>
              </a:schemeClr>
            </a:solidFill>
            <a:ln>
              <a:solidFill>
                <a:srgbClr val="00336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5.943535476978843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D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D765-4F92-AAF7-0F9EBC6FAC6A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D765-4F92-AAF7-0F9EBC6FAC6A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9.905892461631508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C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6-D765-4F92-AAF7-0F9EBC6FAC6A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3868249446284011E-2"/>
                  <c:y val="2.97086308485054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34-D765-4F92-AAF7-0F9EBC6FAC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ИТОГ!$A$113:$A$118</c:f>
              <c:strCache>
                <c:ptCount val="6"/>
                <c:pt idx="0">
                  <c:v>Стерлитамак</c:v>
                </c:pt>
                <c:pt idx="1">
                  <c:v>Бирск</c:v>
                </c:pt>
                <c:pt idx="2">
                  <c:v>Кумертау</c:v>
                </c:pt>
                <c:pt idx="3">
                  <c:v>Нефтекамск</c:v>
                </c:pt>
                <c:pt idx="4">
                  <c:v>Сибай</c:v>
                </c:pt>
                <c:pt idx="5">
                  <c:v>Ишимбай</c:v>
                </c:pt>
              </c:strCache>
            </c:strRef>
          </c:cat>
          <c:val>
            <c:numRef>
              <c:f>ИТОГ!$K$113:$K$118</c:f>
              <c:numCache>
                <c:formatCode>0%</c:formatCode>
                <c:ptCount val="6"/>
                <c:pt idx="0">
                  <c:v>0.02</c:v>
                </c:pt>
                <c:pt idx="1">
                  <c:v>0</c:v>
                </c:pt>
                <c:pt idx="2">
                  <c:v>0</c:v>
                </c:pt>
                <c:pt idx="3">
                  <c:v>0.02</c:v>
                </c:pt>
                <c:pt idx="4">
                  <c:v>0</c:v>
                </c:pt>
                <c:pt idx="5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3-D765-4F92-AAF7-0F9EBC6FAC6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7530624"/>
        <c:axId val="117532160"/>
      </c:barChart>
      <c:catAx>
        <c:axId val="1175306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17532160"/>
        <c:crosses val="autoZero"/>
        <c:auto val="1"/>
        <c:lblAlgn val="ctr"/>
        <c:lblOffset val="100"/>
        <c:noMultiLvlLbl val="0"/>
      </c:catAx>
      <c:valAx>
        <c:axId val="117532160"/>
        <c:scaling>
          <c:orientation val="minMax"/>
        </c:scaling>
        <c:delete val="1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17530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12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14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15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17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18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2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20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21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23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24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26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27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29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31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32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34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35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3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8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4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1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43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44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5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5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1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53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54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5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7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5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60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6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3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8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9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0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C8B79A-32DA-4178-81D5-0AF217853D58}" type="datetimeFigureOut">
              <a:rPr lang="ru-RU" smtClean="0"/>
              <a:t>22.07.2024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A99A5-5E3A-463E-BD70-86F768FA4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759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99A5-5E3A-463E-BD70-86F768FA445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9074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99A5-5E3A-463E-BD70-86F768FA4457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2060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99A5-5E3A-463E-BD70-86F768FA4457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0350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99A5-5E3A-463E-BD70-86F768FA4457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7759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99A5-5E3A-463E-BD70-86F768FA4457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98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99A5-5E3A-463E-BD70-86F768FA4457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1573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99A5-5E3A-463E-BD70-86F768FA4457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7434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99A5-5E3A-463E-BD70-86F768FA4457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6340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99A5-5E3A-463E-BD70-86F768FA4457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7349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99A5-5E3A-463E-BD70-86F768FA4457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3675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99A5-5E3A-463E-BD70-86F768FA4457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887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99A5-5E3A-463E-BD70-86F768FA445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2786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99A5-5E3A-463E-BD70-86F768FA4457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5065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99A5-5E3A-463E-BD70-86F768FA4457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675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99A5-5E3A-463E-BD70-86F768FA445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408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99A5-5E3A-463E-BD70-86F768FA445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4146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99A5-5E3A-463E-BD70-86F768FA445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923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99A5-5E3A-463E-BD70-86F768FA445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589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99A5-5E3A-463E-BD70-86F768FA445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6056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99A5-5E3A-463E-BD70-86F768FA4457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5839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99A5-5E3A-463E-BD70-86F768FA4457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735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555C-418E-45F1-B910-DF4CEA34D984}" type="datetimeFigureOut">
              <a:rPr lang="ru-RU" smtClean="0"/>
              <a:t>22.07.2024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7C14-A435-4EE8-A5D1-62F3F0CC2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210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555C-418E-45F1-B910-DF4CEA34D984}" type="datetimeFigureOut">
              <a:rPr lang="ru-RU" smtClean="0"/>
              <a:t>22.07.2024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7C14-A435-4EE8-A5D1-62F3F0CC2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066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555C-418E-45F1-B910-DF4CEA34D984}" type="datetimeFigureOut">
              <a:rPr lang="ru-RU" smtClean="0"/>
              <a:t>22.07.2024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7C14-A435-4EE8-A5D1-62F3F0CC2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745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555C-418E-45F1-B910-DF4CEA34D984}" type="datetimeFigureOut">
              <a:rPr lang="ru-RU" smtClean="0"/>
              <a:t>22.07.2024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7C14-A435-4EE8-A5D1-62F3F0CC2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26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555C-418E-45F1-B910-DF4CEA34D984}" type="datetimeFigureOut">
              <a:rPr lang="ru-RU" smtClean="0"/>
              <a:t>22.07.2024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7C14-A435-4EE8-A5D1-62F3F0CC2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83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555C-418E-45F1-B910-DF4CEA34D984}" type="datetimeFigureOut">
              <a:rPr lang="ru-RU" smtClean="0"/>
              <a:t>22.07.2024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7C14-A435-4EE8-A5D1-62F3F0CC2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964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555C-418E-45F1-B910-DF4CEA34D984}" type="datetimeFigureOut">
              <a:rPr lang="ru-RU" smtClean="0"/>
              <a:t>22.07.2024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7C14-A435-4EE8-A5D1-62F3F0CC2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840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555C-418E-45F1-B910-DF4CEA34D984}" type="datetimeFigureOut">
              <a:rPr lang="ru-RU" smtClean="0"/>
              <a:t>22.07.2024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7C14-A435-4EE8-A5D1-62F3F0CC2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89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555C-418E-45F1-B910-DF4CEA34D984}" type="datetimeFigureOut">
              <a:rPr lang="ru-RU" smtClean="0"/>
              <a:t>22.07.2024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7C14-A435-4EE8-A5D1-62F3F0CC2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286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555C-418E-45F1-B910-DF4CEA34D984}" type="datetimeFigureOut">
              <a:rPr lang="ru-RU" smtClean="0"/>
              <a:t>22.07.2024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7C14-A435-4EE8-A5D1-62F3F0CC2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69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555C-418E-45F1-B910-DF4CEA34D984}" type="datetimeFigureOut">
              <a:rPr lang="ru-RU" smtClean="0"/>
              <a:t>22.07.2024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7C14-A435-4EE8-A5D1-62F3F0CC2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359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4555C-418E-45F1-B910-DF4CEA34D984}" type="datetimeFigureOut">
              <a:rPr lang="ru-RU" smtClean="0"/>
              <a:t>22.07.2024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77C14-A435-4EE8-A5D1-62F3F0CC2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747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7.xml"/><Relationship Id="rId4" Type="http://schemas.openxmlformats.org/officeDocument/2006/relationships/chart" Target="../charts/char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2.xml"/><Relationship Id="rId4" Type="http://schemas.openxmlformats.org/officeDocument/2006/relationships/chart" Target="../charts/chart2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4.xml"/><Relationship Id="rId4" Type="http://schemas.openxmlformats.org/officeDocument/2006/relationships/chart" Target="../charts/chart2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6.xml"/><Relationship Id="rId4" Type="http://schemas.openxmlformats.org/officeDocument/2006/relationships/chart" Target="../charts/chart2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8.xml"/><Relationship Id="rId4" Type="http://schemas.openxmlformats.org/officeDocument/2006/relationships/chart" Target="../charts/chart2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0.xml"/><Relationship Id="rId4" Type="http://schemas.openxmlformats.org/officeDocument/2006/relationships/chart" Target="../charts/chart2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2.xml"/><Relationship Id="rId4" Type="http://schemas.openxmlformats.org/officeDocument/2006/relationships/chart" Target="../charts/chart3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4.xml"/><Relationship Id="rId4" Type="http://schemas.openxmlformats.org/officeDocument/2006/relationships/chart" Target="../charts/chart3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6.xml"/><Relationship Id="rId4" Type="http://schemas.openxmlformats.org/officeDocument/2006/relationships/chart" Target="../charts/chart3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8.xml"/><Relationship Id="rId4" Type="http://schemas.openxmlformats.org/officeDocument/2006/relationships/chart" Target="../charts/chart3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0.xml"/><Relationship Id="rId4" Type="http://schemas.openxmlformats.org/officeDocument/2006/relationships/chart" Target="../charts/chart3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3146" y="1628027"/>
            <a:ext cx="11227777" cy="1573825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анкетирования обучающихся «</a:t>
            </a:r>
            <a:r>
              <a:rPr lang="ru-RU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Университет глазами </a:t>
            </a: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старшекурсников»</a:t>
            </a:r>
            <a:b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год</a:t>
            </a:r>
            <a:endParaRPr lang="ru-RU" sz="3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oogle Shape;219;p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14312" y="182074"/>
            <a:ext cx="2619375" cy="6635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6320094" y="5738278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Проректор по образовательной деятельности</a:t>
            </a:r>
          </a:p>
          <a:p>
            <a:pPr lvl="0"/>
            <a:r>
              <a:rPr lang="ru-RU" sz="20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Макаренко Илона Анатольевна</a:t>
            </a:r>
          </a:p>
        </p:txBody>
      </p:sp>
    </p:spTree>
    <p:extLst>
      <p:ext uri="{BB962C8B-B14F-4D97-AF65-F5344CB8AC3E}">
        <p14:creationId xmlns:p14="http://schemas.microsoft.com/office/powerpoint/2010/main" val="426376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2369" y="926292"/>
            <a:ext cx="11271005" cy="1016807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8.1</a:t>
            </a:r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Удовлетворены ли Вы организацией процесса подготовки и написания ВКР/Дипломной работы (проекта)? </a:t>
            </a:r>
            <a:b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(может быть выбрано несколько вариантов ответа)</a:t>
            </a:r>
          </a:p>
        </p:txBody>
      </p:sp>
      <p:pic>
        <p:nvPicPr>
          <p:cNvPr id="4" name="Google Shape;21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3763" y="223184"/>
            <a:ext cx="2619375" cy="6635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92370" y="6356253"/>
            <a:ext cx="11699630" cy="3516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Анкетирование «Университет глазами старшекурсников», 2024 год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2343150" y="212483"/>
            <a:ext cx="7540316" cy="5278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опроса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8876378"/>
              </p:ext>
            </p:extLst>
          </p:nvPr>
        </p:nvGraphicFramePr>
        <p:xfrm>
          <a:off x="213762" y="1982633"/>
          <a:ext cx="6072738" cy="4334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3990327"/>
              </p:ext>
            </p:extLst>
          </p:nvPr>
        </p:nvGraphicFramePr>
        <p:xfrm>
          <a:off x="6286500" y="1982632"/>
          <a:ext cx="5800725" cy="43736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898322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7805" y="897460"/>
            <a:ext cx="11271005" cy="1016807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Оцените в целом отношение сотрудников деканата факультета/дирекции </a:t>
            </a:r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института/филиала/техникума/колледжа</a:t>
            </a:r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кафедры к студентам с точки зрения этики (вежливость, доброжелательность и т.д</a:t>
            </a:r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.):</a:t>
            </a:r>
            <a:endParaRPr lang="ru-RU" sz="2200" b="1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oogle Shape;21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3763" y="223184"/>
            <a:ext cx="2619375" cy="6635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92370" y="6356253"/>
            <a:ext cx="11699630" cy="3516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Анкетирование «Университет глазами старшекурсников», 2024 год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2343150" y="212483"/>
            <a:ext cx="7540316" cy="5278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опроса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7804" y="2071361"/>
            <a:ext cx="8351871" cy="97664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целом по вузу: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70%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хорошо                                          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23%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удовлетворительно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4%  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неудовлетворительно                  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3%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затрудняюсь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ответить</a:t>
            </a:r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9786114"/>
              </p:ext>
            </p:extLst>
          </p:nvPr>
        </p:nvGraphicFramePr>
        <p:xfrm>
          <a:off x="329711" y="3048002"/>
          <a:ext cx="6423513" cy="3308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180790"/>
              </p:ext>
            </p:extLst>
          </p:nvPr>
        </p:nvGraphicFramePr>
        <p:xfrm>
          <a:off x="6342186" y="3098869"/>
          <a:ext cx="5706940" cy="3257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11620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7805" y="897461"/>
            <a:ext cx="10590245" cy="74084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 Оцените в целом отношение преподавателей к обучающимся </a:t>
            </a:r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точки зрения этики (вежливость, доброжелательность и т.д</a:t>
            </a:r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.):</a:t>
            </a:r>
            <a:endParaRPr lang="ru-RU" sz="2200" b="1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oogle Shape;21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3763" y="223184"/>
            <a:ext cx="2619375" cy="6635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92370" y="6356253"/>
            <a:ext cx="11699630" cy="3516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Анкетирование «Университет глазами старшекурсников», 2024 год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2343150" y="212483"/>
            <a:ext cx="7540316" cy="5278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опроса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7805" y="1808140"/>
            <a:ext cx="8351871" cy="97664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целом по вузу: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73%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хорошо                                          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22%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удовлетворительно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3%  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неудовлетворительно                  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2%  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затрудняюсь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ответить</a:t>
            </a:r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8629756"/>
              </p:ext>
            </p:extLst>
          </p:nvPr>
        </p:nvGraphicFramePr>
        <p:xfrm>
          <a:off x="492370" y="2954619"/>
          <a:ext cx="6423513" cy="3308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977551"/>
              </p:ext>
            </p:extLst>
          </p:nvPr>
        </p:nvGraphicFramePr>
        <p:xfrm>
          <a:off x="6485060" y="2861237"/>
          <a:ext cx="5706940" cy="3495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628120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7805" y="897460"/>
            <a:ext cx="11342720" cy="1017065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</a:t>
            </a:r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Оцените в целом отношение сотрудников МФСО </a:t>
            </a:r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Многофункционального Студенческого Офиса) к обучающимся с точки зрения этики </a:t>
            </a:r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вежливости, доброжелательности и т.д.):</a:t>
            </a:r>
            <a:endParaRPr lang="ru-RU" sz="2200" b="1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oogle Shape;21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3763" y="223184"/>
            <a:ext cx="2619375" cy="6635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92370" y="6356253"/>
            <a:ext cx="11699630" cy="3516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Анкетирование «Университет глазами старшекурсников», 2024 год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2343150" y="212483"/>
            <a:ext cx="7540316" cy="5278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опроса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7805" y="2071618"/>
            <a:ext cx="8351871" cy="128292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целом по головному вузу: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29%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услугами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МФСО не пользуюсь</a:t>
            </a:r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43%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хорошо                                          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16%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удовлетворительно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5%  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неудовлетворительно                  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7%  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затрудняюсь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ответить</a:t>
            </a:r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7124899"/>
              </p:ext>
            </p:extLst>
          </p:nvPr>
        </p:nvGraphicFramePr>
        <p:xfrm>
          <a:off x="2406163" y="3354542"/>
          <a:ext cx="7477303" cy="3001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40922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7805" y="897459"/>
            <a:ext cx="11342720" cy="1283765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21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 Как Вы оцениваете уровень материально-технической базы факультета/института/техникума/колледжа (состояние компьютерного класса; наличие проекторов, звуковой аппаратуры и программного обеспечения, стабильный интернет и др.)</a:t>
            </a:r>
            <a:endParaRPr lang="ru-RU" sz="2100" b="1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oogle Shape;21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3763" y="223184"/>
            <a:ext cx="2619375" cy="6635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92370" y="6356253"/>
            <a:ext cx="11699630" cy="3516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Анкетирование «Университет глазами старшекурсников», 2024 год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2343150" y="212483"/>
            <a:ext cx="7540316" cy="5278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опроса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7805" y="2258139"/>
            <a:ext cx="8351871" cy="92321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целом по вузу: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26%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отлично                                         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34%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хорошо                                          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28%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удовлетворительно                      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12%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неудовлетворительно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9160369"/>
              </p:ext>
            </p:extLst>
          </p:nvPr>
        </p:nvGraphicFramePr>
        <p:xfrm>
          <a:off x="-85725" y="3258266"/>
          <a:ext cx="7153275" cy="3157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0769440"/>
              </p:ext>
            </p:extLst>
          </p:nvPr>
        </p:nvGraphicFramePr>
        <p:xfrm>
          <a:off x="6477000" y="3258266"/>
          <a:ext cx="5591176" cy="3097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485080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7805" y="897460"/>
            <a:ext cx="10190195" cy="69321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 Пользуетесь ли Вы печатными книгами в библиотеке или электронными изданиями в электронно-библиотечных системах вуза?</a:t>
            </a:r>
          </a:p>
        </p:txBody>
      </p:sp>
      <p:pic>
        <p:nvPicPr>
          <p:cNvPr id="4" name="Google Shape;21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3763" y="223184"/>
            <a:ext cx="2619375" cy="6635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92370" y="6356253"/>
            <a:ext cx="11699630" cy="3516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Анкетирование «Университет глазами старшекурсников», 2024 год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2343150" y="212483"/>
            <a:ext cx="7540316" cy="5278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опроса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7805" y="1721865"/>
            <a:ext cx="4832105" cy="15566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целом по вузу: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6%  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только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печатными                                          </a:t>
            </a:r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29%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только электронными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28%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и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электронными и печатными</a:t>
            </a:r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37%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не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пользуюсь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2612943"/>
              </p:ext>
            </p:extLst>
          </p:nvPr>
        </p:nvGraphicFramePr>
        <p:xfrm>
          <a:off x="-138661" y="3440064"/>
          <a:ext cx="6806162" cy="3001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7443427"/>
              </p:ext>
            </p:extLst>
          </p:nvPr>
        </p:nvGraphicFramePr>
        <p:xfrm>
          <a:off x="6410325" y="3409747"/>
          <a:ext cx="5952417" cy="2946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9808246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7805" y="897460"/>
            <a:ext cx="7599395" cy="445565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 Как часто Вы заходите на сайт </a:t>
            </a:r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университета?</a:t>
            </a:r>
            <a:endParaRPr lang="ru-RU" sz="22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oogle Shape;21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3763" y="223184"/>
            <a:ext cx="2619375" cy="6635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92370" y="6356253"/>
            <a:ext cx="11699630" cy="3516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Анкетирование «Университет глазами старшекурсников», 2024 год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2343150" y="212483"/>
            <a:ext cx="7540316" cy="5278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опроса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2370" y="1514601"/>
            <a:ext cx="4832105" cy="15566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целом по вузу: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12%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каждый день                                          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26%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- 1-2 раза в неделю</a:t>
            </a:r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28%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очень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редко</a:t>
            </a:r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9%  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не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захожу </a:t>
            </a:r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9999549"/>
              </p:ext>
            </p:extLst>
          </p:nvPr>
        </p:nvGraphicFramePr>
        <p:xfrm>
          <a:off x="368683" y="3171069"/>
          <a:ext cx="5831956" cy="3001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5473222"/>
              </p:ext>
            </p:extLst>
          </p:nvPr>
        </p:nvGraphicFramePr>
        <p:xfrm>
          <a:off x="6076951" y="3127129"/>
          <a:ext cx="6029324" cy="3229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895075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7805" y="897460"/>
            <a:ext cx="10113995" cy="104576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15.</a:t>
            </a:r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Знаете </a:t>
            </a:r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 Вы о возможности получения в </a:t>
            </a:r>
            <a:r>
              <a:rPr lang="ru-RU" sz="2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УУНиТ</a:t>
            </a:r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дополнительного образования (повышение квалификации или профессиональная переподготовка) на бесплатной основе?</a:t>
            </a:r>
          </a:p>
        </p:txBody>
      </p:sp>
      <p:pic>
        <p:nvPicPr>
          <p:cNvPr id="4" name="Google Shape;21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3763" y="223184"/>
            <a:ext cx="2619375" cy="6635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92370" y="6356253"/>
            <a:ext cx="11699630" cy="3516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Анкетирование «Университет глазами старшекурсников», 2024 год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2343150" y="212483"/>
            <a:ext cx="7540316" cy="5278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опроса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7805" y="2092096"/>
            <a:ext cx="3827495" cy="9654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целом по вузу: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78%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да                                          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22%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нет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2235670"/>
              </p:ext>
            </p:extLst>
          </p:nvPr>
        </p:nvGraphicFramePr>
        <p:xfrm>
          <a:off x="336729" y="3206395"/>
          <a:ext cx="6197421" cy="3149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8133672"/>
              </p:ext>
            </p:extLst>
          </p:nvPr>
        </p:nvGraphicFramePr>
        <p:xfrm>
          <a:off x="6342185" y="3400425"/>
          <a:ext cx="5739586" cy="2955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5916694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7805" y="897460"/>
            <a:ext cx="10113995" cy="445565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16. Удовлетворены ли вы качеством питания в университете?</a:t>
            </a:r>
          </a:p>
        </p:txBody>
      </p:sp>
      <p:pic>
        <p:nvPicPr>
          <p:cNvPr id="4" name="Google Shape;21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3763" y="223184"/>
            <a:ext cx="2619375" cy="6635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92370" y="6356253"/>
            <a:ext cx="11699630" cy="3516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Анкетирование «Университет глазами старшекурсников», 2024 год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2343150" y="212483"/>
            <a:ext cx="7540316" cy="5278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опроса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7805" y="1500118"/>
            <a:ext cx="3827495" cy="15069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целом по вузу: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34%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вполне                                          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31%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частично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20%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не удовлетворен(а) 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15%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затрудняюсь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ответить 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5410861"/>
              </p:ext>
            </p:extLst>
          </p:nvPr>
        </p:nvGraphicFramePr>
        <p:xfrm>
          <a:off x="492370" y="3275860"/>
          <a:ext cx="5776579" cy="3080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7451810"/>
              </p:ext>
            </p:extLst>
          </p:nvPr>
        </p:nvGraphicFramePr>
        <p:xfrm>
          <a:off x="6360681" y="3338715"/>
          <a:ext cx="5739586" cy="3017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829264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9306" y="1065320"/>
            <a:ext cx="10160834" cy="1050927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19.1 </a:t>
            </a:r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Изменилось ли Ваше мнение о специальности/направлении в ходе обучения? </a:t>
            </a:r>
            <a:b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(можно выбрать </a:t>
            </a:r>
            <a:r>
              <a:rPr lang="ru-RU" sz="2200" b="1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несколько </a:t>
            </a:r>
            <a:r>
              <a:rPr lang="ru-RU" sz="22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вариантов)</a:t>
            </a:r>
          </a:p>
        </p:txBody>
      </p:sp>
      <p:pic>
        <p:nvPicPr>
          <p:cNvPr id="4" name="Google Shape;21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3763" y="223184"/>
            <a:ext cx="2619375" cy="6635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92370" y="6356253"/>
            <a:ext cx="11699630" cy="3516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Анкетирование «Университет глазами старшекурсников», 2024 год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2343150" y="212483"/>
            <a:ext cx="7540316" cy="5278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опроса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5073926"/>
              </p:ext>
            </p:extLst>
          </p:nvPr>
        </p:nvGraphicFramePr>
        <p:xfrm>
          <a:off x="279306" y="2221019"/>
          <a:ext cx="5801898" cy="4030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4449672"/>
              </p:ext>
            </p:extLst>
          </p:nvPr>
        </p:nvGraphicFramePr>
        <p:xfrm>
          <a:off x="6081204" y="2270337"/>
          <a:ext cx="5875439" cy="4085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330585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2370" y="773723"/>
            <a:ext cx="11746154" cy="754307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анкетирования </a:t>
            </a:r>
            <a:r>
              <a:rPr lang="ru-RU" sz="27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«Университет глазами </a:t>
            </a:r>
            <a:r>
              <a:rPr lang="ru-RU" sz="27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старшекурсников»</a:t>
            </a:r>
            <a:br>
              <a:rPr lang="ru-RU" sz="27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(приказ ректора от 04.03.2024 № 689)</a:t>
            </a:r>
            <a:endParaRPr lang="ru-RU" sz="27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oogle Shape;219;p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14312" y="182074"/>
            <a:ext cx="2619375" cy="6635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92370" y="6277708"/>
            <a:ext cx="11699630" cy="3516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Анкетирование 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«Университет глазами 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старшекурсников», 2024 год</a:t>
            </a:r>
            <a:endParaRPr lang="ru-RU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2369" y="2843121"/>
            <a:ext cx="11468096" cy="9865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Контингент опрашиваемых: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обучающиеся выпускного курса УУНиТ очной формы обучения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2369" y="1583612"/>
            <a:ext cx="11468097" cy="115668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Цель: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определение уровня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удовлетворенности обучающихся качеством получаемых образовательных услуг в рамках реализации внутренней независимой оценки качества образования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92369" y="3939478"/>
            <a:ext cx="11468096" cy="60062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Сроки проведения: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март 2024 года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2369" y="4698501"/>
            <a:ext cx="11468096" cy="14411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Анкета включает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 вопроса:</a:t>
            </a:r>
          </a:p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удовлетворенность качеством предоставления образовательных услуг</a:t>
            </a:r>
          </a:p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удовлетворенность организацией учебного процесса</a:t>
            </a:r>
          </a:p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удовлетворенность условиями реализации образовательной программы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50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9306" y="954759"/>
            <a:ext cx="10160834" cy="411055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20. Насколько Вы удовлетворены тем, что обучаетесь в данном вузе?</a:t>
            </a:r>
            <a:endParaRPr lang="ru-RU" sz="2200" b="1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oogle Shape;21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3763" y="223184"/>
            <a:ext cx="2619375" cy="6635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92370" y="6356253"/>
            <a:ext cx="11699630" cy="3516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Анкетирование «Университет глазами старшекурсников», 2024 год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2343150" y="212483"/>
            <a:ext cx="7540316" cy="5278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опроса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9306" y="1433814"/>
            <a:ext cx="4092669" cy="150941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целом по вузу: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52%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полностью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удовлетворен</a:t>
            </a:r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37%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частично удовлетворен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6%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удовлетворен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4%  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затрудняюсь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ответить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9824353"/>
              </p:ext>
            </p:extLst>
          </p:nvPr>
        </p:nvGraphicFramePr>
        <p:xfrm>
          <a:off x="279306" y="3011226"/>
          <a:ext cx="6197694" cy="3056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5541353"/>
              </p:ext>
            </p:extLst>
          </p:nvPr>
        </p:nvGraphicFramePr>
        <p:xfrm>
          <a:off x="6172200" y="3011226"/>
          <a:ext cx="5922556" cy="3345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230845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9306" y="954759"/>
            <a:ext cx="10864944" cy="411055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21. Работаете ли Вы в настоящее время (совмещаете ли учебу с работой)?</a:t>
            </a:r>
            <a:endParaRPr lang="ru-RU" sz="2200" b="1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oogle Shape;21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3763" y="223184"/>
            <a:ext cx="2619375" cy="6635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92370" y="6356253"/>
            <a:ext cx="11699630" cy="3516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Анкетирование «Университет глазами старшекурсников», 2024 год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2343150" y="212483"/>
            <a:ext cx="7540316" cy="5278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опроса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9306" y="1580207"/>
            <a:ext cx="4092669" cy="12201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целом по вузу: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23%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да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по специальности</a:t>
            </a:r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34%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да,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по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специальности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43%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не работаю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6370499"/>
              </p:ext>
            </p:extLst>
          </p:nvPr>
        </p:nvGraphicFramePr>
        <p:xfrm>
          <a:off x="492370" y="2943225"/>
          <a:ext cx="5756030" cy="314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5700392"/>
              </p:ext>
            </p:extLst>
          </p:nvPr>
        </p:nvGraphicFramePr>
        <p:xfrm>
          <a:off x="5839822" y="3014208"/>
          <a:ext cx="6256928" cy="3342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1844153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9306" y="954759"/>
            <a:ext cx="9604160" cy="76926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22. Планируете ли Вы после окончания университета работать по специальности?</a:t>
            </a:r>
            <a:endParaRPr lang="ru-RU" sz="2200" b="1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oogle Shape;21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3763" y="223184"/>
            <a:ext cx="2619375" cy="6635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92370" y="6356253"/>
            <a:ext cx="11699630" cy="3516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Анкетирование «Университет глазами старшекурсников», 2024 год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2343150" y="212483"/>
            <a:ext cx="7540316" cy="5278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опроса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6815" y="1956523"/>
            <a:ext cx="4092669" cy="118672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целом по вузу: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55%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да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14%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нет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31%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затрудняюсь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ответить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5756989"/>
              </p:ext>
            </p:extLst>
          </p:nvPr>
        </p:nvGraphicFramePr>
        <p:xfrm>
          <a:off x="492370" y="3228975"/>
          <a:ext cx="6003680" cy="3127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4819708"/>
              </p:ext>
            </p:extLst>
          </p:nvPr>
        </p:nvGraphicFramePr>
        <p:xfrm>
          <a:off x="6419851" y="3320249"/>
          <a:ext cx="5698168" cy="3036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4623223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9306" y="954759"/>
            <a:ext cx="9604160" cy="76926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23. Вы готовы рекомендовать Уфимский  университет науки и технологий своему окружению?</a:t>
            </a:r>
            <a:endParaRPr lang="ru-RU" sz="2200" b="1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oogle Shape;21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3763" y="223184"/>
            <a:ext cx="2619375" cy="6635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92370" y="6356253"/>
            <a:ext cx="11699630" cy="3516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Анкетирование «Университет глазами старшекурсников», 2024 год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2343150" y="212483"/>
            <a:ext cx="7540316" cy="5278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опроса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6815" y="1956523"/>
            <a:ext cx="4092669" cy="118672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целом по вузу: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66%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да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10%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нет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24%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затрудняюсь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ответить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0449702"/>
              </p:ext>
            </p:extLst>
          </p:nvPr>
        </p:nvGraphicFramePr>
        <p:xfrm>
          <a:off x="483842" y="3174682"/>
          <a:ext cx="6003680" cy="3357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4191553"/>
              </p:ext>
            </p:extLst>
          </p:nvPr>
        </p:nvGraphicFramePr>
        <p:xfrm>
          <a:off x="6487522" y="3267075"/>
          <a:ext cx="5713006" cy="3089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753959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18084" y="182074"/>
            <a:ext cx="7340543" cy="428625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опроса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oogle Shape;21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4312" y="182074"/>
            <a:ext cx="2619375" cy="6635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92370" y="6393118"/>
            <a:ext cx="11699630" cy="3516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Анкетирование «Университет глазами 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старшекурсников», 2024 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6761" y="815904"/>
            <a:ext cx="11355232" cy="15028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Всего приняло участие: </a:t>
            </a:r>
          </a:p>
          <a:p>
            <a:pPr lvl="0"/>
            <a:r>
              <a:rPr kumimoji="0" lang="ru-RU" sz="2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5 049 обучающихся выпускного</a:t>
            </a:r>
            <a:r>
              <a:rPr kumimoji="0" lang="ru-RU" sz="2300" b="1" i="0" u="none" strike="noStrike" kern="1200" cap="none" spc="0" normalizeH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курса </a:t>
            </a:r>
            <a:r>
              <a:rPr kumimoji="0" lang="ru-RU" sz="2300" b="1" i="0" u="none" strike="noStrike" kern="1200" cap="none" spc="0" normalizeH="0" noProof="0" dirty="0" err="1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УУНиТ</a:t>
            </a:r>
            <a:r>
              <a:rPr kumimoji="0" lang="ru-RU" sz="2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включая филиалы</a:t>
            </a:r>
            <a:r>
              <a:rPr lang="ru-RU" sz="230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30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Уфимский авиационный техникум, колледж </a:t>
            </a:r>
            <a:r>
              <a:rPr kumimoji="0" lang="ru-RU" sz="2300" b="0" i="1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или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91%</a:t>
            </a:r>
            <a:r>
              <a:rPr kumimoji="0" lang="ru-RU" sz="2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старшекурсников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2368" y="2320384"/>
            <a:ext cx="1131716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sng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Доля </a:t>
            </a:r>
            <a:r>
              <a:rPr kumimoji="0" lang="ru-RU" sz="1900" b="0" i="0" u="sng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старшекурсников, принявших участие в анкетировании в </a:t>
            </a:r>
            <a:r>
              <a:rPr kumimoji="0" lang="ru-RU" sz="1900" b="0" i="0" u="sng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разрезе </a:t>
            </a:r>
            <a:r>
              <a:rPr kumimoji="0" lang="ru-RU" sz="1900" b="0" i="0" u="sng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факультетов/институтов/филиалов/УАТ/колледжа</a:t>
            </a:r>
            <a:endParaRPr kumimoji="0" lang="ru-RU" sz="1900" b="0" i="0" u="sng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2410431"/>
              </p:ext>
            </p:extLst>
          </p:nvPr>
        </p:nvGraphicFramePr>
        <p:xfrm>
          <a:off x="0" y="2952611"/>
          <a:ext cx="12192000" cy="3440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8963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2370" y="860294"/>
            <a:ext cx="4079630" cy="369563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Уровень образования:</a:t>
            </a:r>
            <a:endParaRPr lang="ru-RU" sz="22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oogle Shape;21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3763" y="223184"/>
            <a:ext cx="2619375" cy="6635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92370" y="6356253"/>
            <a:ext cx="11699630" cy="3516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Анкетирование «Университет глазами старшекурсников», 2024 год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2343150" y="212483"/>
            <a:ext cx="7540316" cy="5278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опроса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2370" y="1308402"/>
            <a:ext cx="6356105" cy="161577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целом по вузу: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15%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среднее профессиональное образование  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59%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бакалавриат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14%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специалитет</a:t>
            </a:r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12%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магистратура 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6051447"/>
              </p:ext>
            </p:extLst>
          </p:nvPr>
        </p:nvGraphicFramePr>
        <p:xfrm>
          <a:off x="433021" y="2924174"/>
          <a:ext cx="5284176" cy="3270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0019773"/>
              </p:ext>
            </p:extLst>
          </p:nvPr>
        </p:nvGraphicFramePr>
        <p:xfrm>
          <a:off x="5776546" y="2924175"/>
          <a:ext cx="6415454" cy="3353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2827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2370" y="897460"/>
            <a:ext cx="11432930" cy="98367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Соответствует ли структура программы Вашим ожиданиям? (присутствуют все дисциплины, изучение которых, по Вашему мнению, необходимо для ведения будущей профессиональной деятельности)</a:t>
            </a:r>
          </a:p>
        </p:txBody>
      </p:sp>
      <p:pic>
        <p:nvPicPr>
          <p:cNvPr id="4" name="Google Shape;21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3763" y="223184"/>
            <a:ext cx="2619375" cy="6635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92370" y="6356253"/>
            <a:ext cx="11699630" cy="3516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Анкетирование «Университет глазами старшекурсников», 2024 год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2343150" y="212483"/>
            <a:ext cx="7540316" cy="5278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опроса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2370" y="1969085"/>
            <a:ext cx="6356105" cy="126682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целом по вузу: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70%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соответствует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14%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соответствует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16%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затрудняюсь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ответить</a:t>
            </a:r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3924645"/>
              </p:ext>
            </p:extLst>
          </p:nvPr>
        </p:nvGraphicFramePr>
        <p:xfrm>
          <a:off x="415437" y="3345742"/>
          <a:ext cx="5284176" cy="2988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5314218"/>
              </p:ext>
            </p:extLst>
          </p:nvPr>
        </p:nvGraphicFramePr>
        <p:xfrm>
          <a:off x="5509846" y="3257795"/>
          <a:ext cx="6415454" cy="3098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26455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2370" y="926292"/>
            <a:ext cx="9242180" cy="445565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Предоставлялась ли Вам возможность выбора дисциплин?</a:t>
            </a:r>
          </a:p>
        </p:txBody>
      </p:sp>
      <p:pic>
        <p:nvPicPr>
          <p:cNvPr id="4" name="Google Shape;21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3763" y="223184"/>
            <a:ext cx="2619375" cy="6635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92370" y="6356253"/>
            <a:ext cx="11699630" cy="3516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Анкетирование «Университет глазами старшекурсников», 2024 год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2343150" y="212483"/>
            <a:ext cx="7540316" cy="5278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опроса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2370" y="1500118"/>
            <a:ext cx="6356105" cy="122055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целом по вузу: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45%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39%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нет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16%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затрудняюсь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ответить</a:t>
            </a:r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1119502"/>
              </p:ext>
            </p:extLst>
          </p:nvPr>
        </p:nvGraphicFramePr>
        <p:xfrm>
          <a:off x="471668" y="2930192"/>
          <a:ext cx="5119507" cy="3353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1403828"/>
              </p:ext>
            </p:extLst>
          </p:nvPr>
        </p:nvGraphicFramePr>
        <p:xfrm>
          <a:off x="5591175" y="2895203"/>
          <a:ext cx="6348540" cy="3286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9405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2369" y="926293"/>
            <a:ext cx="11442455" cy="67390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5.1 </a:t>
            </a:r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Какие основные недостатки в качестве преподавания Вы хотели бы отметить </a:t>
            </a:r>
            <a:r>
              <a:rPr lang="ru-RU" sz="2200" b="1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2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может быть выбрано несколько вариантов ответа)</a:t>
            </a:r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pic>
        <p:nvPicPr>
          <p:cNvPr id="4" name="Google Shape;21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3763" y="223184"/>
            <a:ext cx="2619375" cy="6635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92370" y="6356253"/>
            <a:ext cx="11699630" cy="3516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Анкетирование «Университет глазами старшекурсников», 2024 год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2343150" y="212483"/>
            <a:ext cx="7540316" cy="5278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опроса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192967"/>
              </p:ext>
            </p:extLst>
          </p:nvPr>
        </p:nvGraphicFramePr>
        <p:xfrm>
          <a:off x="213763" y="1639736"/>
          <a:ext cx="5463138" cy="4587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5577858"/>
              </p:ext>
            </p:extLst>
          </p:nvPr>
        </p:nvGraphicFramePr>
        <p:xfrm>
          <a:off x="5676900" y="1786126"/>
          <a:ext cx="6410326" cy="4570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8383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2370" y="876058"/>
            <a:ext cx="7118106" cy="44530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 Как часто у вас происходили срывы занятий?</a:t>
            </a:r>
          </a:p>
        </p:txBody>
      </p:sp>
      <p:pic>
        <p:nvPicPr>
          <p:cNvPr id="4" name="Google Shape;21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3763" y="212483"/>
            <a:ext cx="2619375" cy="6635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92370" y="6356253"/>
            <a:ext cx="11699630" cy="3516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Анкетирование «Университет глазами старшекурсников», 2024 год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2343150" y="212483"/>
            <a:ext cx="7540316" cy="5278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опроса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2370" y="1457057"/>
            <a:ext cx="6356105" cy="152857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целом по вузу: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4%  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1-2 раза в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неделю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10%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- 1-2 раза в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месяц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31%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несколько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 в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семестр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55%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ни разу</a:t>
            </a: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8985116"/>
              </p:ext>
            </p:extLst>
          </p:nvPr>
        </p:nvGraphicFramePr>
        <p:xfrm>
          <a:off x="99004" y="3121321"/>
          <a:ext cx="5812358" cy="3234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3983397"/>
              </p:ext>
            </p:extLst>
          </p:nvPr>
        </p:nvGraphicFramePr>
        <p:xfrm>
          <a:off x="6045684" y="3121321"/>
          <a:ext cx="6043740" cy="3234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6663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2370" y="926293"/>
            <a:ext cx="10251830" cy="71787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Оцените </a:t>
            </a:r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полезность практик с целью получения профессиональных компетенций для применения их в будущей работе:</a:t>
            </a:r>
          </a:p>
        </p:txBody>
      </p:sp>
      <p:pic>
        <p:nvPicPr>
          <p:cNvPr id="4" name="Google Shape;21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3763" y="223184"/>
            <a:ext cx="2619375" cy="6635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92370" y="6356253"/>
            <a:ext cx="11699630" cy="3516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Анкетирование «Университет глазами старшекурсников», 2024 год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2343150" y="212483"/>
            <a:ext cx="7540316" cy="5278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опроса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2370" y="1735014"/>
            <a:ext cx="8379068" cy="152857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000" b="1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целом по вузу: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60%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практика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была полезной, приобрел(а) новые компетенции</a:t>
            </a:r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25%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рактика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была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формальной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11%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затрудняюсь ответить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 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не проходил(а) практику</a:t>
            </a:r>
          </a:p>
          <a:p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1550181"/>
              </p:ext>
            </p:extLst>
          </p:nvPr>
        </p:nvGraphicFramePr>
        <p:xfrm>
          <a:off x="0" y="3354438"/>
          <a:ext cx="6409592" cy="3001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8740069"/>
              </p:ext>
            </p:extLst>
          </p:nvPr>
        </p:nvGraphicFramePr>
        <p:xfrm>
          <a:off x="6506309" y="3354438"/>
          <a:ext cx="5685692" cy="2910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1432816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Красный и фиолетовый">
    <a:dk1>
      <a:sysClr val="windowText" lastClr="000000"/>
    </a:dk1>
    <a:lt1>
      <a:sysClr val="window" lastClr="FFFFFF"/>
    </a:lt1>
    <a:dk2>
      <a:srgbClr val="454551"/>
    </a:dk2>
    <a:lt2>
      <a:srgbClr val="D8D9DC"/>
    </a:lt2>
    <a:accent1>
      <a:srgbClr val="E32D91"/>
    </a:accent1>
    <a:accent2>
      <a:srgbClr val="C830CC"/>
    </a:accent2>
    <a:accent3>
      <a:srgbClr val="4EA6DC"/>
    </a:accent3>
    <a:accent4>
      <a:srgbClr val="4775E7"/>
    </a:accent4>
    <a:accent5>
      <a:srgbClr val="8971E1"/>
    </a:accent5>
    <a:accent6>
      <a:srgbClr val="D54773"/>
    </a:accent6>
    <a:hlink>
      <a:srgbClr val="6B9F25"/>
    </a:hlink>
    <a:folHlink>
      <a:srgbClr val="8C8C8C"/>
    </a:folHlink>
  </a:clrScheme>
  <a:fontScheme name="Стандартная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Красный и фиолетовый">
    <a:dk1>
      <a:sysClr val="windowText" lastClr="000000"/>
    </a:dk1>
    <a:lt1>
      <a:sysClr val="window" lastClr="FFFFFF"/>
    </a:lt1>
    <a:dk2>
      <a:srgbClr val="454551"/>
    </a:dk2>
    <a:lt2>
      <a:srgbClr val="D8D9DC"/>
    </a:lt2>
    <a:accent1>
      <a:srgbClr val="E32D91"/>
    </a:accent1>
    <a:accent2>
      <a:srgbClr val="C830CC"/>
    </a:accent2>
    <a:accent3>
      <a:srgbClr val="4EA6DC"/>
    </a:accent3>
    <a:accent4>
      <a:srgbClr val="4775E7"/>
    </a:accent4>
    <a:accent5>
      <a:srgbClr val="8971E1"/>
    </a:accent5>
    <a:accent6>
      <a:srgbClr val="D54773"/>
    </a:accent6>
    <a:hlink>
      <a:srgbClr val="6B9F25"/>
    </a:hlink>
    <a:folHlink>
      <a:srgbClr val="8C8C8C"/>
    </a:folHlink>
  </a:clrScheme>
  <a:fontScheme name="Стандартная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Красный и фиолетовый">
    <a:dk1>
      <a:sysClr val="windowText" lastClr="000000"/>
    </a:dk1>
    <a:lt1>
      <a:sysClr val="window" lastClr="FFFFFF"/>
    </a:lt1>
    <a:dk2>
      <a:srgbClr val="454551"/>
    </a:dk2>
    <a:lt2>
      <a:srgbClr val="D8D9DC"/>
    </a:lt2>
    <a:accent1>
      <a:srgbClr val="E32D91"/>
    </a:accent1>
    <a:accent2>
      <a:srgbClr val="C830CC"/>
    </a:accent2>
    <a:accent3>
      <a:srgbClr val="4EA6DC"/>
    </a:accent3>
    <a:accent4>
      <a:srgbClr val="4775E7"/>
    </a:accent4>
    <a:accent5>
      <a:srgbClr val="8971E1"/>
    </a:accent5>
    <a:accent6>
      <a:srgbClr val="D54773"/>
    </a:accent6>
    <a:hlink>
      <a:srgbClr val="6B9F25"/>
    </a:hlink>
    <a:folHlink>
      <a:srgbClr val="8C8C8C"/>
    </a:folHlink>
  </a:clrScheme>
  <a:fontScheme name="Стандартная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Красный и фиолетовый">
    <a:dk1>
      <a:sysClr val="windowText" lastClr="000000"/>
    </a:dk1>
    <a:lt1>
      <a:sysClr val="window" lastClr="FFFFFF"/>
    </a:lt1>
    <a:dk2>
      <a:srgbClr val="454551"/>
    </a:dk2>
    <a:lt2>
      <a:srgbClr val="D8D9DC"/>
    </a:lt2>
    <a:accent1>
      <a:srgbClr val="E32D91"/>
    </a:accent1>
    <a:accent2>
      <a:srgbClr val="C830CC"/>
    </a:accent2>
    <a:accent3>
      <a:srgbClr val="4EA6DC"/>
    </a:accent3>
    <a:accent4>
      <a:srgbClr val="4775E7"/>
    </a:accent4>
    <a:accent5>
      <a:srgbClr val="8971E1"/>
    </a:accent5>
    <a:accent6>
      <a:srgbClr val="D54773"/>
    </a:accent6>
    <a:hlink>
      <a:srgbClr val="6B9F25"/>
    </a:hlink>
    <a:folHlink>
      <a:srgbClr val="8C8C8C"/>
    </a:folHlink>
  </a:clrScheme>
  <a:fontScheme name="Стандартная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7844</TotalTime>
  <Words>1687</Words>
  <Application>Microsoft Office PowerPoint</Application>
  <PresentationFormat>Произвольный</PresentationFormat>
  <Paragraphs>507</Paragraphs>
  <Slides>23</Slides>
  <Notes>21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Итоги анкетирования обучающихся «Университет глазами старшекурсников» 2024 год</vt:lpstr>
      <vt:lpstr>Организация анкетирования «Университет глазами старшекурсников» (приказ ректора от 04.03.2024 № 689)</vt:lpstr>
      <vt:lpstr>Итоги опроса</vt:lpstr>
      <vt:lpstr>2. Уровень образования:</vt:lpstr>
      <vt:lpstr>3. Соответствует ли структура программы Вашим ожиданиям? (присутствуют все дисциплины, изучение которых, по Вашему мнению, необходимо для ведения будущей профессиональной деятельности)</vt:lpstr>
      <vt:lpstr>4. Предоставлялась ли Вам возможность выбора дисциплин?</vt:lpstr>
      <vt:lpstr>5.1 Какие основные недостатки в качестве преподавания Вы хотели бы отметить (может быть выбрано несколько вариантов ответа):</vt:lpstr>
      <vt:lpstr>6. Как часто у вас происходили срывы занятий?</vt:lpstr>
      <vt:lpstr>7. Оцените полезность практик с целью получения профессиональных компетенций для применения их в будущей работе:</vt:lpstr>
      <vt:lpstr>8.1 Удовлетворены ли Вы организацией процесса подготовки и написания ВКР/Дипломной работы (проекта)?  (может быть выбрано несколько вариантов ответа)</vt:lpstr>
      <vt:lpstr>9. Оцените в целом отношение сотрудников деканата факультета/дирекции института/филиала/техникума/колледжа, кафедры к студентам с точки зрения этики (вежливость, доброжелательность и т.д.):</vt:lpstr>
      <vt:lpstr>10. Оцените в целом отношение преподавателей к обучающимся  с точки зрения этики (вежливость, доброжелательность и т.д.):</vt:lpstr>
      <vt:lpstr>11. Оцените в целом отношение сотрудников МФСО (Многофункционального Студенческого Офиса) к обучающимся с точки зрения этики  (вежливости, доброжелательности и т.д.):</vt:lpstr>
      <vt:lpstr>12. Как Вы оцениваете уровень материально-технической базы факультета/института/техникума/колледжа (состояние компьютерного класса; наличие проекторов, звуковой аппаратуры и программного обеспечения, стабильный интернет и др.)</vt:lpstr>
      <vt:lpstr>13. Пользуетесь ли Вы печатными книгами в библиотеке или электронными изданиями в электронно-библиотечных системах вуза?</vt:lpstr>
      <vt:lpstr>14. Как часто Вы заходите на сайт университета?</vt:lpstr>
      <vt:lpstr>15. Знаете ли Вы о возможности получения в УУНиТ дополнительного образования (повышение квалификации или профессиональная переподготовка) на бесплатной основе?</vt:lpstr>
      <vt:lpstr>16. Удовлетворены ли вы качеством питания в университете?</vt:lpstr>
      <vt:lpstr>19.1 Изменилось ли Ваше мнение о специальности/направлении в ходе обучения?  (можно выбрать несколько вариантов)</vt:lpstr>
      <vt:lpstr>20. Насколько Вы удовлетворены тем, что обучаетесь в данном вузе?</vt:lpstr>
      <vt:lpstr>21. Работаете ли Вы в настоящее время (совмещаете ли учебу с работой)?</vt:lpstr>
      <vt:lpstr>22. Планируете ли Вы после окончания университета работать по специальности?</vt:lpstr>
      <vt:lpstr>23. Вы готовы рекомендовать Уфимский  университет науки и технологий своему окружению?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Анкетирование «Почему я выбрал УУНиТ?»</dc:title>
  <dc:creator>Быковская Людмила Леонидовна</dc:creator>
  <cp:lastModifiedBy>User</cp:lastModifiedBy>
  <cp:revision>679</cp:revision>
  <dcterms:created xsi:type="dcterms:W3CDTF">2023-12-13T11:15:35Z</dcterms:created>
  <dcterms:modified xsi:type="dcterms:W3CDTF">2024-07-22T11:19:42Z</dcterms:modified>
</cp:coreProperties>
</file>